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2" r:id="rId2"/>
  </p:sldMasterIdLst>
  <p:notesMasterIdLst>
    <p:notesMasterId r:id="rId113"/>
  </p:notesMasterIdLst>
  <p:handoutMasterIdLst>
    <p:handoutMasterId r:id="rId114"/>
  </p:handoutMasterIdLst>
  <p:sldIdLst>
    <p:sldId id="256" r:id="rId3"/>
    <p:sldId id="365" r:id="rId4"/>
    <p:sldId id="274" r:id="rId5"/>
    <p:sldId id="275" r:id="rId6"/>
    <p:sldId id="276" r:id="rId7"/>
    <p:sldId id="313" r:id="rId8"/>
    <p:sldId id="277" r:id="rId9"/>
    <p:sldId id="366" r:id="rId10"/>
    <p:sldId id="278" r:id="rId11"/>
    <p:sldId id="281" r:id="rId12"/>
    <p:sldId id="282" r:id="rId13"/>
    <p:sldId id="283" r:id="rId14"/>
    <p:sldId id="284" r:id="rId15"/>
    <p:sldId id="367" r:id="rId16"/>
    <p:sldId id="290" r:id="rId17"/>
    <p:sldId id="285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5" r:id="rId26"/>
    <p:sldId id="296" r:id="rId27"/>
    <p:sldId id="368" r:id="rId28"/>
    <p:sldId id="314" r:id="rId29"/>
    <p:sldId id="418" r:id="rId30"/>
    <p:sldId id="419" r:id="rId31"/>
    <p:sldId id="315" r:id="rId32"/>
    <p:sldId id="420" r:id="rId33"/>
    <p:sldId id="369" r:id="rId34"/>
    <p:sldId id="297" r:id="rId35"/>
    <p:sldId id="301" r:id="rId36"/>
    <p:sldId id="299" r:id="rId37"/>
    <p:sldId id="304" r:id="rId38"/>
    <p:sldId id="298" r:id="rId39"/>
    <p:sldId id="307" r:id="rId40"/>
    <p:sldId id="342" r:id="rId41"/>
    <p:sldId id="370" r:id="rId42"/>
    <p:sldId id="343" r:id="rId43"/>
    <p:sldId id="353" r:id="rId44"/>
    <p:sldId id="421" r:id="rId45"/>
    <p:sldId id="422" r:id="rId46"/>
    <p:sldId id="423" r:id="rId47"/>
    <p:sldId id="424" r:id="rId48"/>
    <p:sldId id="425" r:id="rId49"/>
    <p:sldId id="426" r:id="rId50"/>
    <p:sldId id="371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45" r:id="rId59"/>
    <p:sldId id="427" r:id="rId60"/>
    <p:sldId id="431" r:id="rId61"/>
    <p:sldId id="428" r:id="rId62"/>
    <p:sldId id="429" r:id="rId63"/>
    <p:sldId id="430" r:id="rId64"/>
    <p:sldId id="432" r:id="rId65"/>
    <p:sldId id="433" r:id="rId66"/>
    <p:sldId id="434" r:id="rId67"/>
    <p:sldId id="435" r:id="rId68"/>
    <p:sldId id="436" r:id="rId69"/>
    <p:sldId id="437" r:id="rId70"/>
    <p:sldId id="372" r:id="rId71"/>
    <p:sldId id="354" r:id="rId72"/>
    <p:sldId id="438" r:id="rId73"/>
    <p:sldId id="439" r:id="rId74"/>
    <p:sldId id="442" r:id="rId75"/>
    <p:sldId id="443" r:id="rId76"/>
    <p:sldId id="444" r:id="rId77"/>
    <p:sldId id="445" r:id="rId78"/>
    <p:sldId id="480" r:id="rId79"/>
    <p:sldId id="440" r:id="rId80"/>
    <p:sldId id="494" r:id="rId81"/>
    <p:sldId id="446" r:id="rId82"/>
    <p:sldId id="447" r:id="rId83"/>
    <p:sldId id="448" r:id="rId84"/>
    <p:sldId id="497" r:id="rId85"/>
    <p:sldId id="498" r:id="rId86"/>
    <p:sldId id="499" r:id="rId87"/>
    <p:sldId id="500" r:id="rId88"/>
    <p:sldId id="501" r:id="rId89"/>
    <p:sldId id="513" r:id="rId90"/>
    <p:sldId id="502" r:id="rId91"/>
    <p:sldId id="514" r:id="rId92"/>
    <p:sldId id="503" r:id="rId93"/>
    <p:sldId id="504" r:id="rId94"/>
    <p:sldId id="512" r:id="rId95"/>
    <p:sldId id="505" r:id="rId96"/>
    <p:sldId id="495" r:id="rId97"/>
    <p:sldId id="496" r:id="rId98"/>
    <p:sldId id="450" r:id="rId99"/>
    <p:sldId id="506" r:id="rId100"/>
    <p:sldId id="507" r:id="rId101"/>
    <p:sldId id="515" r:id="rId102"/>
    <p:sldId id="516" r:id="rId103"/>
    <p:sldId id="517" r:id="rId104"/>
    <p:sldId id="509" r:id="rId105"/>
    <p:sldId id="518" r:id="rId106"/>
    <p:sldId id="449" r:id="rId107"/>
    <p:sldId id="508" r:id="rId108"/>
    <p:sldId id="510" r:id="rId109"/>
    <p:sldId id="451" r:id="rId110"/>
    <p:sldId id="452" r:id="rId111"/>
    <p:sldId id="441" r:id="rId11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02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FCC"/>
    <a:srgbClr val="B2B2B2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 autoAdjust="0"/>
    <p:restoredTop sz="92412" autoAdjust="0"/>
  </p:normalViewPr>
  <p:slideViewPr>
    <p:cSldViewPr>
      <p:cViewPr varScale="1">
        <p:scale>
          <a:sx n="110" d="100"/>
          <a:sy n="110" d="100"/>
        </p:scale>
        <p:origin x="-180" y="-72"/>
      </p:cViewPr>
      <p:guideLst>
        <p:guide orient="horz" pos="1702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87B8CAE-BD71-7142-8463-D3554D08884A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54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16389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Tx/>
              <a:buNone/>
              <a:defRPr sz="1200"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1A6EE2-2CA1-8D46-B94D-68C6A68C43C3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47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435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3C85332C-2EE5-A346-99AE-2BA2EE0DB33C}" type="slidenum">
              <a:rPr lang="zh-CN" altLang="en-US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48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7987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79875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E445F60E-AB1D-5742-9CAE-BF3921E5DC3E}" type="slidenum">
              <a:rPr lang="zh-CN" altLang="en-US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374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20483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10FD5EC4-B955-E343-8886-9774814D69D6}" type="slidenum">
              <a:rPr lang="zh-CN" altLang="en-US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27650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27651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1918A44F-C49F-EC47-A5E9-A11870D8AB8A}" type="slidenum">
              <a:rPr lang="zh-CN" altLang="en-US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5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34819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E42AFA2C-7579-0E4D-AE5E-3547C9C65AD2}" type="slidenum">
              <a:rPr lang="zh-CN" altLang="en-US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2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43010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59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49155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B6FA3005-1421-9840-87E0-5BBF9081B94A}" type="slidenum">
              <a:rPr lang="zh-CN" altLang="en-US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34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56322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56323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36ADAB88-9920-6645-89C8-BA5F1A2A0EB6}" type="slidenum">
              <a:rPr lang="zh-CN" altLang="en-US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341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65538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65539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22451078-51EA-6A44-8CE4-6B83B6B79216}" type="slidenum">
              <a:rPr lang="zh-CN" altLang="en-US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53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</a:ln>
        </p:spPr>
      </p:sp>
      <p:sp>
        <p:nvSpPr>
          <p:cNvPr id="69634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标签主要是</a:t>
            </a:r>
            <a:r>
              <a:rPr lang="en-US" altLang="zh-CN"/>
              <a:t>HTML5</a:t>
            </a:r>
            <a:r>
              <a:rPr lang="zh-CN" altLang="en-US"/>
              <a:t>所特有的功能</a:t>
            </a:r>
          </a:p>
        </p:txBody>
      </p:sp>
      <p:sp>
        <p:nvSpPr>
          <p:cNvPr id="69635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fld id="{327E264D-2072-BD40-9586-3F6FCA6C9A44}" type="slidenum">
              <a:rPr lang="zh-CN" altLang="en-US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6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wtu\Desktop\图片1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488" y="-400050"/>
            <a:ext cx="9324976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6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1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6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1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6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711F6BD7-4170-3B4B-9906-72B0C2714917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6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0" name="组合 10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1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5" name="组合 15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6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0" name="组合 20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1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5" name="组合 25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6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5" name="标题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EE795F28-59BE-104D-A5BD-68018262602D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6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7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1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2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6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7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2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6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7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42963"/>
            <a:ext cx="4038600" cy="375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2963"/>
            <a:ext cx="4038600" cy="375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58EAE90F-6D60-9741-9DED-118626C0E768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87194-962B-A042-A82A-6C79F41A799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7C84A-E016-B34A-BFAF-36B66426EA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F8783-F667-E244-A60A-F9046652EE3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B3A3C6-22CF-554B-89BB-8C47147D1A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38E42-D72F-9646-887D-41AA8EF443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47252-EAF6-1446-A943-CC0758F15B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/>
          <p:cNvSpPr txBox="1">
            <a:spLocks noChangeArrowheads="1"/>
          </p:cNvSpPr>
          <p:nvPr/>
        </p:nvSpPr>
        <p:spPr bwMode="auto">
          <a:xfrm>
            <a:off x="1508125" y="3076575"/>
            <a:ext cx="40338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同侧圆角矩形 4"/>
          <p:cNvSpPr/>
          <p:nvPr/>
        </p:nvSpPr>
        <p:spPr>
          <a:xfrm flipV="1">
            <a:off x="198438" y="4564063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6" name="组合 12"/>
          <p:cNvGrpSpPr/>
          <p:nvPr userDrawn="1"/>
        </p:nvGrpSpPr>
        <p:grpSpPr bwMode="auto">
          <a:xfrm>
            <a:off x="198438" y="4165600"/>
            <a:ext cx="1925637" cy="1008063"/>
            <a:chOff x="-842747" y="4278046"/>
            <a:chExt cx="9857308" cy="5159908"/>
          </a:xfrm>
        </p:grpSpPr>
        <p:sp>
          <p:nvSpPr>
            <p:cNvPr id="7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2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6" name="组合 15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7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" name="组合 20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2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6" name="组合 25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7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198438" y="4624388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>
            <a:off x="141288" y="76200"/>
            <a:ext cx="8027987" cy="269875"/>
          </a:xfrm>
          <a:prstGeom prst="chevron">
            <a:avLst>
              <a:gd name="adj" fmla="val 56078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just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just">
              <a:spcBef>
                <a:spcPct val="20000"/>
              </a:spcBef>
              <a:buChar char="–"/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just">
              <a:spcBef>
                <a:spcPct val="20000"/>
              </a:spcBef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zh-CN" altLang="en-US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>
            <a:spLocks noChangeArrowheads="1"/>
          </p:cNvSpPr>
          <p:nvPr/>
        </p:nvSpPr>
        <p:spPr bwMode="auto">
          <a:xfrm>
            <a:off x="466725" y="41275"/>
            <a:ext cx="599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kumimoji="1" lang="zh-CN" altLang="en-US"/>
              <a:t>第一部分：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725" y="777078"/>
            <a:ext cx="8229600" cy="565150"/>
          </a:xfrm>
        </p:spPr>
        <p:txBody>
          <a:bodyPr/>
          <a:lstStyle>
            <a:lvl1pPr>
              <a:defRPr>
                <a:ln>
                  <a:solidFill>
                    <a:sysClr val="windowText" lastClr="000000"/>
                  </a:solidFill>
                </a:ln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250" y="1566724"/>
            <a:ext cx="8229600" cy="2732226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624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2EC90493-D790-234C-8F25-FD4628282B4B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B0EF-0D21-CB47-B2AF-550A59FFA19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85C476-45ED-3F4F-B642-14B4B9A5D7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AA215-648E-5446-B171-D22ECE0EDA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08158-FF65-1D4E-A38C-B912DFB70E6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685DB-05C1-3A43-9155-5721BAE1A0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5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6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1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6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0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1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6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12956"/>
            <a:ext cx="7772400" cy="112553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3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16438"/>
            <a:ext cx="433388" cy="3127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F5D64CB2-63BB-BA4D-BDB7-9D5853C41747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6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7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1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2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6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7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2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6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7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42963"/>
            <a:ext cx="4038600" cy="375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42963"/>
            <a:ext cx="4038600" cy="375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F092180F-69C9-504F-9282-CAABB1B5D73C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8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9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3" name="组合 10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4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8" name="组合 15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9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" name="组合 20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4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8" name="组合 25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9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1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2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6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37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FF22A3AE-0AF3-6046-9C5D-55E7705FE724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同侧圆角矩形 2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4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5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9" name="组合 10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0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4" name="组合 15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5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9" name="组合 20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0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4" name="组合 25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5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F2470C08-D2DD-B441-A785-5252030B3216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同侧圆角矩形 1"/>
          <p:cNvSpPr/>
          <p:nvPr/>
        </p:nvSpPr>
        <p:spPr>
          <a:xfrm flipV="1">
            <a:off x="198438" y="4564063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3" name="组合 12"/>
          <p:cNvGrpSpPr/>
          <p:nvPr userDrawn="1"/>
        </p:nvGrpSpPr>
        <p:grpSpPr bwMode="auto">
          <a:xfrm>
            <a:off x="198438" y="4165600"/>
            <a:ext cx="1925637" cy="1008063"/>
            <a:chOff x="-842747" y="4278046"/>
            <a:chExt cx="9857308" cy="5159908"/>
          </a:xfrm>
        </p:grpSpPr>
        <p:sp>
          <p:nvSpPr>
            <p:cNvPr id="4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5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6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7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8" name="组合 10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9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1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2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3" name="组合 15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4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8" name="组合 20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19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3" name="组合 25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4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6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1" name="TextBox 32"/>
          <p:cNvSpPr txBox="1">
            <a:spLocks noChangeArrowheads="1"/>
          </p:cNvSpPr>
          <p:nvPr/>
        </p:nvSpPr>
        <p:spPr bwMode="auto">
          <a:xfrm>
            <a:off x="198438" y="4624388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624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1B17D059-2F69-6946-A331-4E8A05F0EEFE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6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7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1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2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6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7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2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6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7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3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3C3EE624-B1F6-3540-8CCB-8225BCC3A2CD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同侧圆角矩形 3"/>
          <p:cNvSpPr/>
          <p:nvPr/>
        </p:nvSpPr>
        <p:spPr>
          <a:xfrm flipV="1">
            <a:off x="198438" y="4611688"/>
            <a:ext cx="8785225" cy="360362"/>
          </a:xfrm>
          <a:prstGeom prst="round2SameRect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C00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grpSp>
        <p:nvGrpSpPr>
          <p:cNvPr id="6" name="组合 12"/>
          <p:cNvGrpSpPr/>
          <p:nvPr userDrawn="1"/>
        </p:nvGrpSpPr>
        <p:grpSpPr bwMode="auto">
          <a:xfrm>
            <a:off x="198438" y="4108450"/>
            <a:ext cx="1925637" cy="1008063"/>
            <a:chOff x="-842747" y="4278046"/>
            <a:chExt cx="9857308" cy="5159908"/>
          </a:xfrm>
        </p:grpSpPr>
        <p:sp>
          <p:nvSpPr>
            <p:cNvPr id="7" name="Freeform 12"/>
            <p:cNvSpPr/>
            <p:nvPr/>
          </p:nvSpPr>
          <p:spPr bwMode="auto">
            <a:xfrm>
              <a:off x="-842747" y="4928113"/>
              <a:ext cx="3526853" cy="3055314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53000">
                  <a:srgbClr val="E6001F">
                    <a:alpha val="0"/>
                  </a:srgbClr>
                </a:gs>
                <a:gs pos="54000">
                  <a:srgbClr val="E6001F"/>
                </a:gs>
                <a:gs pos="100000">
                  <a:srgbClr val="FFC000">
                    <a:alpha val="32941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8" name="Freeform 13"/>
            <p:cNvSpPr/>
            <p:nvPr/>
          </p:nvSpPr>
          <p:spPr bwMode="auto">
            <a:xfrm>
              <a:off x="2765370" y="4278046"/>
              <a:ext cx="6200433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52000">
                  <a:srgbClr val="FF0000">
                    <a:alpha val="46000"/>
                  </a:srgbClr>
                </a:gs>
                <a:gs pos="43000">
                  <a:srgbClr val="FF0000">
                    <a:alpha val="0"/>
                  </a:srgbClr>
                </a:gs>
                <a:gs pos="84000">
                  <a:srgbClr val="FFC000">
                    <a:alpha val="0"/>
                  </a:srgbClr>
                </a:gs>
                <a:gs pos="75000">
                  <a:srgbClr val="FF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60000">
                    <a:srgbClr val="FF0000">
                      <a:alpha val="2000"/>
                    </a:srgbClr>
                  </a:gs>
                  <a:gs pos="63000">
                    <a:srgbClr val="FF5200"/>
                  </a:gs>
                  <a:gs pos="100000">
                    <a:srgbClr val="FFC000">
                      <a:alpha val="2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37000">
                    <a:srgbClr val="FF0000">
                      <a:alpha val="0"/>
                    </a:srgbClr>
                  </a:gs>
                  <a:gs pos="37000">
                    <a:srgbClr val="FF0000"/>
                  </a:gs>
                  <a:gs pos="44000">
                    <a:srgbClr val="FAC000">
                      <a:alpha val="55000"/>
                    </a:srgbClr>
                  </a:gs>
                  <a:gs pos="74000">
                    <a:srgbClr val="FFC000">
                      <a:alpha val="1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1" name="组合 9"/>
          <p:cNvGrpSpPr/>
          <p:nvPr userDrawn="1"/>
        </p:nvGrpSpPr>
        <p:grpSpPr bwMode="auto">
          <a:xfrm>
            <a:off x="2108200" y="4425950"/>
            <a:ext cx="1042988" cy="546100"/>
            <a:chOff x="-842747" y="4278046"/>
            <a:chExt cx="9857308" cy="5159908"/>
          </a:xfrm>
        </p:grpSpPr>
        <p:sp>
          <p:nvSpPr>
            <p:cNvPr id="12" name="Freeform 12"/>
            <p:cNvSpPr/>
            <p:nvPr/>
          </p:nvSpPr>
          <p:spPr bwMode="auto">
            <a:xfrm>
              <a:off x="-842747" y="4923039"/>
              <a:ext cx="3525829" cy="305994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5417">
                  <a:srgbClr val="FA0000">
                    <a:alpha val="0"/>
                  </a:srgbClr>
                </a:gs>
                <a:gs pos="34000">
                  <a:srgbClr val="FA0000"/>
                </a:gs>
                <a:gs pos="100000">
                  <a:srgbClr val="FAC000">
                    <a:alpha val="41000"/>
                  </a:srgbClr>
                </a:gs>
                <a:gs pos="73000">
                  <a:srgbClr val="FAC000">
                    <a:alpha val="50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2758094" y="4278046"/>
              <a:ext cx="6211451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750">
                  <a:srgbClr val="FA0000">
                    <a:alpha val="0"/>
                  </a:srgbClr>
                </a:gs>
                <a:gs pos="37000">
                  <a:srgbClr val="FA0000">
                    <a:alpha val="62000"/>
                  </a:srgbClr>
                </a:gs>
                <a:gs pos="100000">
                  <a:srgbClr val="FAC000">
                    <a:alpha val="27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2000">
                    <a:srgbClr val="FF0000">
                      <a:alpha val="0"/>
                    </a:srgbClr>
                  </a:gs>
                  <a:gs pos="29000">
                    <a:srgbClr val="FF0000"/>
                  </a:gs>
                  <a:gs pos="100000">
                    <a:srgbClr val="F7C51D">
                      <a:alpha val="15000"/>
                    </a:srgbClr>
                  </a:gs>
                  <a:gs pos="55000">
                    <a:srgbClr val="FAC000">
                      <a:alpha val="4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5000">
                    <a:srgbClr val="FA0000">
                      <a:alpha val="1000"/>
                    </a:srgbClr>
                  </a:gs>
                  <a:gs pos="26000">
                    <a:srgbClr val="FA0000">
                      <a:alpha val="57000"/>
                    </a:srgbClr>
                  </a:gs>
                  <a:gs pos="60000">
                    <a:srgbClr val="FFC000">
                      <a:alpha val="42000"/>
                    </a:srgbClr>
                  </a:gs>
                  <a:gs pos="100000">
                    <a:srgbClr val="FF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6" name="组合 14"/>
          <p:cNvGrpSpPr/>
          <p:nvPr userDrawn="1"/>
        </p:nvGrpSpPr>
        <p:grpSpPr bwMode="auto">
          <a:xfrm>
            <a:off x="3222625" y="4232275"/>
            <a:ext cx="1800225" cy="941388"/>
            <a:chOff x="-842747" y="4278046"/>
            <a:chExt cx="9857308" cy="5159908"/>
          </a:xfrm>
        </p:grpSpPr>
        <p:sp>
          <p:nvSpPr>
            <p:cNvPr id="17" name="Freeform 12"/>
            <p:cNvSpPr/>
            <p:nvPr/>
          </p:nvSpPr>
          <p:spPr bwMode="auto">
            <a:xfrm>
              <a:off x="-842747" y="4921946"/>
              <a:ext cx="3529160" cy="3062878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3000">
                  <a:srgbClr val="FA0000">
                    <a:alpha val="0"/>
                  </a:srgbClr>
                </a:gs>
                <a:gs pos="47000">
                  <a:srgbClr val="FA0000"/>
                </a:gs>
                <a:gs pos="98750">
                  <a:srgbClr val="FAC000">
                    <a:alpha val="0"/>
                  </a:srgbClr>
                </a:gs>
                <a:gs pos="73000">
                  <a:srgbClr val="FAC000">
                    <a:alpha val="38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8" name="Freeform 13"/>
            <p:cNvSpPr/>
            <p:nvPr/>
          </p:nvSpPr>
          <p:spPr bwMode="auto">
            <a:xfrm>
              <a:off x="2764648" y="4278046"/>
              <a:ext cx="619775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32000">
                  <a:srgbClr val="FA0000">
                    <a:alpha val="0"/>
                  </a:srgbClr>
                </a:gs>
                <a:gs pos="47000">
                  <a:srgbClr val="FA0000">
                    <a:alpha val="68000"/>
                  </a:srgbClr>
                </a:gs>
                <a:gs pos="84000">
                  <a:srgbClr val="FAC000">
                    <a:alpha val="0"/>
                  </a:srgbClr>
                </a:gs>
                <a:gs pos="64000">
                  <a:srgbClr val="FAC000">
                    <a:alpha val="45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43000">
                    <a:srgbClr val="FA0000">
                      <a:alpha val="25000"/>
                    </a:srgbClr>
                  </a:gs>
                  <a:gs pos="72000">
                    <a:srgbClr val="FAC000">
                      <a:alpha val="21000"/>
                    </a:srgbClr>
                  </a:gs>
                  <a:gs pos="100000">
                    <a:srgbClr val="FAC000">
                      <a:alpha val="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7000">
                    <a:srgbClr val="FA0000">
                      <a:alpha val="0"/>
                    </a:srgbClr>
                  </a:gs>
                  <a:gs pos="40000">
                    <a:srgbClr val="FA0000"/>
                  </a:gs>
                  <a:gs pos="79000">
                    <a:srgbClr val="FAC000">
                      <a:alpha val="0"/>
                    </a:srgbClr>
                  </a:gs>
                  <a:gs pos="61000">
                    <a:srgbClr val="FAC000">
                      <a:alpha val="35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1" name="组合 19"/>
          <p:cNvGrpSpPr/>
          <p:nvPr userDrawn="1"/>
        </p:nvGrpSpPr>
        <p:grpSpPr bwMode="auto">
          <a:xfrm>
            <a:off x="4951413" y="4260850"/>
            <a:ext cx="1728787" cy="903288"/>
            <a:chOff x="-842747" y="4278046"/>
            <a:chExt cx="9857308" cy="5159908"/>
          </a:xfrm>
        </p:grpSpPr>
        <p:sp>
          <p:nvSpPr>
            <p:cNvPr id="22" name="Freeform 12"/>
            <p:cNvSpPr/>
            <p:nvPr/>
          </p:nvSpPr>
          <p:spPr bwMode="auto">
            <a:xfrm>
              <a:off x="-842747" y="4921903"/>
              <a:ext cx="3530166" cy="3065111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34000">
                  <a:srgbClr val="FA0000">
                    <a:alpha val="0"/>
                  </a:srgbClr>
                </a:gs>
                <a:gs pos="42000">
                  <a:srgbClr val="FA0000">
                    <a:alpha val="81000"/>
                  </a:srgbClr>
                </a:gs>
                <a:gs pos="100000">
                  <a:srgbClr val="FAC000">
                    <a:alpha val="52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2759833" y="4278046"/>
              <a:ext cx="6200418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28000">
                  <a:srgbClr val="FA0000">
                    <a:alpha val="0"/>
                  </a:srgbClr>
                </a:gs>
                <a:gs pos="54000">
                  <a:srgbClr val="FA4E00">
                    <a:alpha val="76000"/>
                  </a:srgbClr>
                </a:gs>
                <a:gs pos="100000">
                  <a:srgbClr val="FAC000">
                    <a:alpha val="0"/>
                  </a:srgbClr>
                </a:gs>
                <a:gs pos="71000">
                  <a:srgbClr val="FAC000">
                    <a:alpha val="2600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36250">
                    <a:srgbClr val="FA0000">
                      <a:alpha val="0"/>
                    </a:srgbClr>
                  </a:gs>
                  <a:gs pos="44000">
                    <a:srgbClr val="FA0000">
                      <a:alpha val="58000"/>
                    </a:srgbClr>
                  </a:gs>
                  <a:gs pos="100000">
                    <a:srgbClr val="FAC000">
                      <a:alpha val="39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28000">
                    <a:srgbClr val="FA0000">
                      <a:alpha val="0"/>
                    </a:srgbClr>
                  </a:gs>
                  <a:gs pos="37000">
                    <a:srgbClr val="FA0000"/>
                  </a:gs>
                  <a:gs pos="76000">
                    <a:srgbClr val="FAC000">
                      <a:alpha val="0"/>
                    </a:srgbClr>
                  </a:gs>
                  <a:gs pos="48000">
                    <a:srgbClr val="FAC000">
                      <a:alpha val="70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26" name="组合 24"/>
          <p:cNvGrpSpPr/>
          <p:nvPr userDrawn="1"/>
        </p:nvGrpSpPr>
        <p:grpSpPr bwMode="auto">
          <a:xfrm flipH="1" flipV="1">
            <a:off x="6427788" y="4035425"/>
            <a:ext cx="2268537" cy="1081088"/>
            <a:chOff x="-842747" y="4278046"/>
            <a:chExt cx="9857308" cy="5159908"/>
          </a:xfrm>
        </p:grpSpPr>
        <p:sp>
          <p:nvSpPr>
            <p:cNvPr id="27" name="Freeform 12"/>
            <p:cNvSpPr/>
            <p:nvPr/>
          </p:nvSpPr>
          <p:spPr bwMode="auto">
            <a:xfrm>
              <a:off x="-842747" y="4929664"/>
              <a:ext cx="3524900" cy="3053515"/>
            </a:xfrm>
            <a:custGeom>
              <a:avLst/>
              <a:gdLst/>
              <a:ahLst/>
              <a:cxnLst>
                <a:cxn ang="0">
                  <a:pos x="294" y="780"/>
                </a:cxn>
                <a:cxn ang="0">
                  <a:pos x="138" y="634"/>
                </a:cxn>
                <a:cxn ang="0">
                  <a:pos x="26" y="480"/>
                </a:cxn>
                <a:cxn ang="0">
                  <a:pos x="22" y="464"/>
                </a:cxn>
                <a:cxn ang="0">
                  <a:pos x="110" y="572"/>
                </a:cxn>
                <a:cxn ang="0">
                  <a:pos x="220" y="674"/>
                </a:cxn>
                <a:cxn ang="0">
                  <a:pos x="312" y="738"/>
                </a:cxn>
                <a:cxn ang="0">
                  <a:pos x="462" y="818"/>
                </a:cxn>
                <a:cxn ang="0">
                  <a:pos x="606" y="866"/>
                </a:cxn>
                <a:cxn ang="0">
                  <a:pos x="736" y="878"/>
                </a:cxn>
                <a:cxn ang="0">
                  <a:pos x="828" y="862"/>
                </a:cxn>
                <a:cxn ang="0">
                  <a:pos x="872" y="840"/>
                </a:cxn>
                <a:cxn ang="0">
                  <a:pos x="908" y="808"/>
                </a:cxn>
                <a:cxn ang="0">
                  <a:pos x="926" y="782"/>
                </a:cxn>
                <a:cxn ang="0">
                  <a:pos x="944" y="738"/>
                </a:cxn>
                <a:cxn ang="0">
                  <a:pos x="950" y="690"/>
                </a:cxn>
                <a:cxn ang="0">
                  <a:pos x="936" y="598"/>
                </a:cxn>
                <a:cxn ang="0">
                  <a:pos x="882" y="480"/>
                </a:cxn>
                <a:cxn ang="0">
                  <a:pos x="792" y="358"/>
                </a:cxn>
                <a:cxn ang="0">
                  <a:pos x="668" y="242"/>
                </a:cxn>
                <a:cxn ang="0">
                  <a:pos x="578" y="176"/>
                </a:cxn>
                <a:cxn ang="0">
                  <a:pos x="450" y="106"/>
                </a:cxn>
                <a:cxn ang="0">
                  <a:pos x="324" y="58"/>
                </a:cxn>
                <a:cxn ang="0">
                  <a:pos x="208" y="34"/>
                </a:cxn>
                <a:cxn ang="0">
                  <a:pos x="104" y="38"/>
                </a:cxn>
                <a:cxn ang="0">
                  <a:pos x="20" y="66"/>
                </a:cxn>
                <a:cxn ang="0">
                  <a:pos x="50" y="44"/>
                </a:cxn>
                <a:cxn ang="0">
                  <a:pos x="100" y="20"/>
                </a:cxn>
                <a:cxn ang="0">
                  <a:pos x="160" y="6"/>
                </a:cxn>
                <a:cxn ang="0">
                  <a:pos x="298" y="4"/>
                </a:cxn>
                <a:cxn ang="0">
                  <a:pos x="456" y="38"/>
                </a:cxn>
                <a:cxn ang="0">
                  <a:pos x="624" y="108"/>
                </a:cxn>
                <a:cxn ang="0">
                  <a:pos x="794" y="212"/>
                </a:cxn>
                <a:cxn ang="0">
                  <a:pos x="908" y="302"/>
                </a:cxn>
                <a:cxn ang="0">
                  <a:pos x="1046" y="448"/>
                </a:cxn>
                <a:cxn ang="0">
                  <a:pos x="1142" y="598"/>
                </a:cxn>
                <a:cxn ang="0">
                  <a:pos x="1188" y="718"/>
                </a:cxn>
                <a:cxn ang="0">
                  <a:pos x="1198" y="786"/>
                </a:cxn>
                <a:cxn ang="0">
                  <a:pos x="1194" y="848"/>
                </a:cxn>
                <a:cxn ang="0">
                  <a:pos x="1178" y="904"/>
                </a:cxn>
                <a:cxn ang="0">
                  <a:pos x="1158" y="938"/>
                </a:cxn>
                <a:cxn ang="0">
                  <a:pos x="1118" y="980"/>
                </a:cxn>
                <a:cxn ang="0">
                  <a:pos x="1066" y="1010"/>
                </a:cxn>
                <a:cxn ang="0">
                  <a:pos x="1006" y="1030"/>
                </a:cxn>
                <a:cxn ang="0">
                  <a:pos x="936" y="1038"/>
                </a:cxn>
                <a:cxn ang="0">
                  <a:pos x="776" y="1022"/>
                </a:cxn>
                <a:cxn ang="0">
                  <a:pos x="598" y="964"/>
                </a:cxn>
                <a:cxn ang="0">
                  <a:pos x="414" y="868"/>
                </a:cxn>
              </a:cxnLst>
              <a:rect l="0" t="0" r="r" b="b"/>
              <a:pathLst>
                <a:path w="1198" h="1038">
                  <a:moveTo>
                    <a:pt x="354" y="826"/>
                  </a:moveTo>
                  <a:lnTo>
                    <a:pt x="354" y="826"/>
                  </a:lnTo>
                  <a:lnTo>
                    <a:pt x="294" y="780"/>
                  </a:lnTo>
                  <a:lnTo>
                    <a:pt x="238" y="732"/>
                  </a:lnTo>
                  <a:lnTo>
                    <a:pt x="186" y="684"/>
                  </a:lnTo>
                  <a:lnTo>
                    <a:pt x="138" y="634"/>
                  </a:lnTo>
                  <a:lnTo>
                    <a:pt x="96" y="582"/>
                  </a:lnTo>
                  <a:lnTo>
                    <a:pt x="60" y="532"/>
                  </a:lnTo>
                  <a:lnTo>
                    <a:pt x="26" y="480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2" y="464"/>
                  </a:lnTo>
                  <a:lnTo>
                    <a:pt x="48" y="500"/>
                  </a:lnTo>
                  <a:lnTo>
                    <a:pt x="78" y="536"/>
                  </a:lnTo>
                  <a:lnTo>
                    <a:pt x="110" y="572"/>
                  </a:lnTo>
                  <a:lnTo>
                    <a:pt x="144" y="606"/>
                  </a:lnTo>
                  <a:lnTo>
                    <a:pt x="180" y="640"/>
                  </a:lnTo>
                  <a:lnTo>
                    <a:pt x="220" y="674"/>
                  </a:lnTo>
                  <a:lnTo>
                    <a:pt x="262" y="706"/>
                  </a:lnTo>
                  <a:lnTo>
                    <a:pt x="262" y="706"/>
                  </a:lnTo>
                  <a:lnTo>
                    <a:pt x="312" y="738"/>
                  </a:lnTo>
                  <a:lnTo>
                    <a:pt x="362" y="768"/>
                  </a:lnTo>
                  <a:lnTo>
                    <a:pt x="412" y="796"/>
                  </a:lnTo>
                  <a:lnTo>
                    <a:pt x="462" y="818"/>
                  </a:lnTo>
                  <a:lnTo>
                    <a:pt x="512" y="838"/>
                  </a:lnTo>
                  <a:lnTo>
                    <a:pt x="560" y="854"/>
                  </a:lnTo>
                  <a:lnTo>
                    <a:pt x="606" y="866"/>
                  </a:lnTo>
                  <a:lnTo>
                    <a:pt x="652" y="874"/>
                  </a:lnTo>
                  <a:lnTo>
                    <a:pt x="696" y="878"/>
                  </a:lnTo>
                  <a:lnTo>
                    <a:pt x="736" y="878"/>
                  </a:lnTo>
                  <a:lnTo>
                    <a:pt x="774" y="874"/>
                  </a:lnTo>
                  <a:lnTo>
                    <a:pt x="810" y="866"/>
                  </a:lnTo>
                  <a:lnTo>
                    <a:pt x="828" y="862"/>
                  </a:lnTo>
                  <a:lnTo>
                    <a:pt x="842" y="856"/>
                  </a:lnTo>
                  <a:lnTo>
                    <a:pt x="858" y="848"/>
                  </a:lnTo>
                  <a:lnTo>
                    <a:pt x="872" y="840"/>
                  </a:lnTo>
                  <a:lnTo>
                    <a:pt x="884" y="830"/>
                  </a:lnTo>
                  <a:lnTo>
                    <a:pt x="896" y="820"/>
                  </a:lnTo>
                  <a:lnTo>
                    <a:pt x="908" y="808"/>
                  </a:lnTo>
                  <a:lnTo>
                    <a:pt x="918" y="796"/>
                  </a:lnTo>
                  <a:lnTo>
                    <a:pt x="918" y="796"/>
                  </a:lnTo>
                  <a:lnTo>
                    <a:pt x="926" y="782"/>
                  </a:lnTo>
                  <a:lnTo>
                    <a:pt x="934" y="768"/>
                  </a:lnTo>
                  <a:lnTo>
                    <a:pt x="940" y="754"/>
                  </a:lnTo>
                  <a:lnTo>
                    <a:pt x="944" y="738"/>
                  </a:lnTo>
                  <a:lnTo>
                    <a:pt x="948" y="722"/>
                  </a:lnTo>
                  <a:lnTo>
                    <a:pt x="950" y="706"/>
                  </a:lnTo>
                  <a:lnTo>
                    <a:pt x="950" y="690"/>
                  </a:lnTo>
                  <a:lnTo>
                    <a:pt x="950" y="672"/>
                  </a:lnTo>
                  <a:lnTo>
                    <a:pt x="946" y="636"/>
                  </a:lnTo>
                  <a:lnTo>
                    <a:pt x="936" y="598"/>
                  </a:lnTo>
                  <a:lnTo>
                    <a:pt x="922" y="560"/>
                  </a:lnTo>
                  <a:lnTo>
                    <a:pt x="904" y="520"/>
                  </a:lnTo>
                  <a:lnTo>
                    <a:pt x="882" y="480"/>
                  </a:lnTo>
                  <a:lnTo>
                    <a:pt x="856" y="438"/>
                  </a:lnTo>
                  <a:lnTo>
                    <a:pt x="826" y="398"/>
                  </a:lnTo>
                  <a:lnTo>
                    <a:pt x="792" y="358"/>
                  </a:lnTo>
                  <a:lnTo>
                    <a:pt x="754" y="318"/>
                  </a:lnTo>
                  <a:lnTo>
                    <a:pt x="714" y="280"/>
                  </a:lnTo>
                  <a:lnTo>
                    <a:pt x="668" y="242"/>
                  </a:lnTo>
                  <a:lnTo>
                    <a:pt x="622" y="206"/>
                  </a:lnTo>
                  <a:lnTo>
                    <a:pt x="622" y="206"/>
                  </a:lnTo>
                  <a:lnTo>
                    <a:pt x="578" y="176"/>
                  </a:lnTo>
                  <a:lnTo>
                    <a:pt x="536" y="150"/>
                  </a:lnTo>
                  <a:lnTo>
                    <a:pt x="494" y="126"/>
                  </a:lnTo>
                  <a:lnTo>
                    <a:pt x="450" y="106"/>
                  </a:lnTo>
                  <a:lnTo>
                    <a:pt x="408" y="86"/>
                  </a:lnTo>
                  <a:lnTo>
                    <a:pt x="366" y="70"/>
                  </a:lnTo>
                  <a:lnTo>
                    <a:pt x="324" y="58"/>
                  </a:lnTo>
                  <a:lnTo>
                    <a:pt x="284" y="48"/>
                  </a:lnTo>
                  <a:lnTo>
                    <a:pt x="246" y="40"/>
                  </a:lnTo>
                  <a:lnTo>
                    <a:pt x="208" y="34"/>
                  </a:lnTo>
                  <a:lnTo>
                    <a:pt x="172" y="32"/>
                  </a:lnTo>
                  <a:lnTo>
                    <a:pt x="136" y="34"/>
                  </a:lnTo>
                  <a:lnTo>
                    <a:pt x="104" y="38"/>
                  </a:lnTo>
                  <a:lnTo>
                    <a:pt x="74" y="44"/>
                  </a:lnTo>
                  <a:lnTo>
                    <a:pt x="46" y="54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34" y="54"/>
                  </a:lnTo>
                  <a:lnTo>
                    <a:pt x="50" y="44"/>
                  </a:lnTo>
                  <a:lnTo>
                    <a:pt x="66" y="36"/>
                  </a:lnTo>
                  <a:lnTo>
                    <a:pt x="82" y="28"/>
                  </a:lnTo>
                  <a:lnTo>
                    <a:pt x="100" y="20"/>
                  </a:lnTo>
                  <a:lnTo>
                    <a:pt x="120" y="14"/>
                  </a:lnTo>
                  <a:lnTo>
                    <a:pt x="140" y="10"/>
                  </a:lnTo>
                  <a:lnTo>
                    <a:pt x="160" y="6"/>
                  </a:lnTo>
                  <a:lnTo>
                    <a:pt x="204" y="0"/>
                  </a:lnTo>
                  <a:lnTo>
                    <a:pt x="250" y="0"/>
                  </a:lnTo>
                  <a:lnTo>
                    <a:pt x="298" y="4"/>
                  </a:lnTo>
                  <a:lnTo>
                    <a:pt x="350" y="12"/>
                  </a:lnTo>
                  <a:lnTo>
                    <a:pt x="402" y="22"/>
                  </a:lnTo>
                  <a:lnTo>
                    <a:pt x="456" y="38"/>
                  </a:lnTo>
                  <a:lnTo>
                    <a:pt x="512" y="58"/>
                  </a:lnTo>
                  <a:lnTo>
                    <a:pt x="568" y="80"/>
                  </a:lnTo>
                  <a:lnTo>
                    <a:pt x="624" y="108"/>
                  </a:lnTo>
                  <a:lnTo>
                    <a:pt x="680" y="138"/>
                  </a:lnTo>
                  <a:lnTo>
                    <a:pt x="738" y="174"/>
                  </a:lnTo>
                  <a:lnTo>
                    <a:pt x="794" y="212"/>
                  </a:lnTo>
                  <a:lnTo>
                    <a:pt x="794" y="212"/>
                  </a:lnTo>
                  <a:lnTo>
                    <a:pt x="852" y="256"/>
                  </a:lnTo>
                  <a:lnTo>
                    <a:pt x="908" y="302"/>
                  </a:lnTo>
                  <a:lnTo>
                    <a:pt x="958" y="350"/>
                  </a:lnTo>
                  <a:lnTo>
                    <a:pt x="1004" y="398"/>
                  </a:lnTo>
                  <a:lnTo>
                    <a:pt x="1046" y="448"/>
                  </a:lnTo>
                  <a:lnTo>
                    <a:pt x="1082" y="498"/>
                  </a:lnTo>
                  <a:lnTo>
                    <a:pt x="1116" y="548"/>
                  </a:lnTo>
                  <a:lnTo>
                    <a:pt x="1142" y="598"/>
                  </a:lnTo>
                  <a:lnTo>
                    <a:pt x="1164" y="646"/>
                  </a:lnTo>
                  <a:lnTo>
                    <a:pt x="1182" y="694"/>
                  </a:lnTo>
                  <a:lnTo>
                    <a:pt x="1188" y="718"/>
                  </a:lnTo>
                  <a:lnTo>
                    <a:pt x="1192" y="740"/>
                  </a:lnTo>
                  <a:lnTo>
                    <a:pt x="1196" y="764"/>
                  </a:lnTo>
                  <a:lnTo>
                    <a:pt x="1198" y="786"/>
                  </a:lnTo>
                  <a:lnTo>
                    <a:pt x="1198" y="806"/>
                  </a:lnTo>
                  <a:lnTo>
                    <a:pt x="1198" y="828"/>
                  </a:lnTo>
                  <a:lnTo>
                    <a:pt x="1194" y="848"/>
                  </a:lnTo>
                  <a:lnTo>
                    <a:pt x="1190" y="868"/>
                  </a:lnTo>
                  <a:lnTo>
                    <a:pt x="1184" y="886"/>
                  </a:lnTo>
                  <a:lnTo>
                    <a:pt x="1178" y="904"/>
                  </a:lnTo>
                  <a:lnTo>
                    <a:pt x="1168" y="922"/>
                  </a:lnTo>
                  <a:lnTo>
                    <a:pt x="1158" y="938"/>
                  </a:lnTo>
                  <a:lnTo>
                    <a:pt x="1158" y="938"/>
                  </a:lnTo>
                  <a:lnTo>
                    <a:pt x="1146" y="952"/>
                  </a:lnTo>
                  <a:lnTo>
                    <a:pt x="1132" y="966"/>
                  </a:lnTo>
                  <a:lnTo>
                    <a:pt x="1118" y="980"/>
                  </a:lnTo>
                  <a:lnTo>
                    <a:pt x="1102" y="990"/>
                  </a:lnTo>
                  <a:lnTo>
                    <a:pt x="1084" y="1000"/>
                  </a:lnTo>
                  <a:lnTo>
                    <a:pt x="1066" y="1010"/>
                  </a:lnTo>
                  <a:lnTo>
                    <a:pt x="1048" y="1018"/>
                  </a:lnTo>
                  <a:lnTo>
                    <a:pt x="1026" y="1024"/>
                  </a:lnTo>
                  <a:lnTo>
                    <a:pt x="1006" y="1030"/>
                  </a:lnTo>
                  <a:lnTo>
                    <a:pt x="982" y="1034"/>
                  </a:lnTo>
                  <a:lnTo>
                    <a:pt x="960" y="1036"/>
                  </a:lnTo>
                  <a:lnTo>
                    <a:pt x="936" y="1038"/>
                  </a:lnTo>
                  <a:lnTo>
                    <a:pt x="884" y="1038"/>
                  </a:lnTo>
                  <a:lnTo>
                    <a:pt x="832" y="1032"/>
                  </a:lnTo>
                  <a:lnTo>
                    <a:pt x="776" y="1022"/>
                  </a:lnTo>
                  <a:lnTo>
                    <a:pt x="718" y="1008"/>
                  </a:lnTo>
                  <a:lnTo>
                    <a:pt x="658" y="988"/>
                  </a:lnTo>
                  <a:lnTo>
                    <a:pt x="598" y="964"/>
                  </a:lnTo>
                  <a:lnTo>
                    <a:pt x="538" y="936"/>
                  </a:lnTo>
                  <a:lnTo>
                    <a:pt x="476" y="904"/>
                  </a:lnTo>
                  <a:lnTo>
                    <a:pt x="414" y="868"/>
                  </a:lnTo>
                  <a:lnTo>
                    <a:pt x="354" y="826"/>
                  </a:lnTo>
                  <a:lnTo>
                    <a:pt x="354" y="826"/>
                  </a:lnTo>
                  <a:close/>
                </a:path>
              </a:pathLst>
            </a:custGeom>
            <a:gradFill>
              <a:gsLst>
                <a:gs pos="26673">
                  <a:srgbClr val="FA5400">
                    <a:alpha val="71000"/>
                  </a:srgbClr>
                </a:gs>
                <a:gs pos="0">
                  <a:srgbClr val="FA0000">
                    <a:alpha val="0"/>
                  </a:srgbClr>
                </a:gs>
                <a:gs pos="51000">
                  <a:srgbClr val="FAA000">
                    <a:alpha val="59000"/>
                  </a:srgbClr>
                </a:gs>
                <a:gs pos="72000">
                  <a:srgbClr val="FAC000">
                    <a:alpha val="0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8" name="Freeform 13"/>
            <p:cNvSpPr/>
            <p:nvPr/>
          </p:nvSpPr>
          <p:spPr bwMode="auto">
            <a:xfrm>
              <a:off x="2764930" y="4278046"/>
              <a:ext cx="6201347" cy="5159908"/>
            </a:xfrm>
            <a:custGeom>
              <a:avLst/>
              <a:gdLst/>
              <a:ahLst/>
              <a:cxnLst>
                <a:cxn ang="0">
                  <a:pos x="790" y="1466"/>
                </a:cxn>
                <a:cxn ang="0">
                  <a:pos x="1000" y="1588"/>
                </a:cxn>
                <a:cxn ang="0">
                  <a:pos x="1210" y="1678"/>
                </a:cxn>
                <a:cxn ang="0">
                  <a:pos x="1410" y="1736"/>
                </a:cxn>
                <a:cxn ang="0">
                  <a:pos x="1436" y="1734"/>
                </a:cxn>
                <a:cxn ang="0">
                  <a:pos x="1146" y="1616"/>
                </a:cxn>
                <a:cxn ang="0">
                  <a:pos x="924" y="1476"/>
                </a:cxn>
                <a:cxn ang="0">
                  <a:pos x="772" y="1350"/>
                </a:cxn>
                <a:cxn ang="0">
                  <a:pos x="642" y="1214"/>
                </a:cxn>
                <a:cxn ang="0">
                  <a:pos x="538" y="1074"/>
                </a:cxn>
                <a:cxn ang="0">
                  <a:pos x="460" y="934"/>
                </a:cxn>
                <a:cxn ang="0">
                  <a:pos x="408" y="800"/>
                </a:cxn>
                <a:cxn ang="0">
                  <a:pos x="386" y="676"/>
                </a:cxn>
                <a:cxn ang="0">
                  <a:pos x="396" y="566"/>
                </a:cxn>
                <a:cxn ang="0">
                  <a:pos x="436" y="476"/>
                </a:cxn>
                <a:cxn ang="0">
                  <a:pos x="490" y="420"/>
                </a:cxn>
                <a:cxn ang="0">
                  <a:pos x="588" y="368"/>
                </a:cxn>
                <a:cxn ang="0">
                  <a:pos x="708" y="344"/>
                </a:cxn>
                <a:cxn ang="0">
                  <a:pos x="848" y="346"/>
                </a:cxn>
                <a:cxn ang="0">
                  <a:pos x="1000" y="376"/>
                </a:cxn>
                <a:cxn ang="0">
                  <a:pos x="1162" y="430"/>
                </a:cxn>
                <a:cxn ang="0">
                  <a:pos x="1328" y="508"/>
                </a:cxn>
                <a:cxn ang="0">
                  <a:pos x="1496" y="612"/>
                </a:cxn>
                <a:cxn ang="0">
                  <a:pos x="1670" y="748"/>
                </a:cxn>
                <a:cxn ang="0">
                  <a:pos x="1886" y="978"/>
                </a:cxn>
                <a:cxn ang="0">
                  <a:pos x="2026" y="1212"/>
                </a:cxn>
                <a:cxn ang="0">
                  <a:pos x="2072" y="1352"/>
                </a:cxn>
                <a:cxn ang="0">
                  <a:pos x="2084" y="1456"/>
                </a:cxn>
                <a:cxn ang="0">
                  <a:pos x="2076" y="1528"/>
                </a:cxn>
                <a:cxn ang="0">
                  <a:pos x="2106" y="1408"/>
                </a:cxn>
                <a:cxn ang="0">
                  <a:pos x="2100" y="1274"/>
                </a:cxn>
                <a:cxn ang="0">
                  <a:pos x="2060" y="1126"/>
                </a:cxn>
                <a:cxn ang="0">
                  <a:pos x="1990" y="974"/>
                </a:cxn>
                <a:cxn ang="0">
                  <a:pos x="1892" y="818"/>
                </a:cxn>
                <a:cxn ang="0">
                  <a:pos x="1764" y="662"/>
                </a:cxn>
                <a:cxn ang="0">
                  <a:pos x="1612" y="510"/>
                </a:cxn>
                <a:cxn ang="0">
                  <a:pos x="1436" y="368"/>
                </a:cxn>
                <a:cxn ang="0">
                  <a:pos x="1282" y="264"/>
                </a:cxn>
                <a:cxn ang="0">
                  <a:pos x="1076" y="152"/>
                </a:cxn>
                <a:cxn ang="0">
                  <a:pos x="874" y="70"/>
                </a:cxn>
                <a:cxn ang="0">
                  <a:pos x="680" y="20"/>
                </a:cxn>
                <a:cxn ang="0">
                  <a:pos x="502" y="0"/>
                </a:cxn>
                <a:cxn ang="0">
                  <a:pos x="342" y="14"/>
                </a:cxn>
                <a:cxn ang="0">
                  <a:pos x="208" y="60"/>
                </a:cxn>
                <a:cxn ang="0">
                  <a:pos x="104" y="140"/>
                </a:cxn>
                <a:cxn ang="0">
                  <a:pos x="48" y="222"/>
                </a:cxn>
                <a:cxn ang="0">
                  <a:pos x="8" y="346"/>
                </a:cxn>
                <a:cxn ang="0">
                  <a:pos x="4" y="486"/>
                </a:cxn>
                <a:cxn ang="0">
                  <a:pos x="38" y="636"/>
                </a:cxn>
                <a:cxn ang="0">
                  <a:pos x="112" y="798"/>
                </a:cxn>
                <a:cxn ang="0">
                  <a:pos x="224" y="966"/>
                </a:cxn>
                <a:cxn ang="0">
                  <a:pos x="378" y="1136"/>
                </a:cxn>
                <a:cxn ang="0">
                  <a:pos x="572" y="1310"/>
                </a:cxn>
              </a:cxnLst>
              <a:rect l="0" t="0" r="r" b="b"/>
              <a:pathLst>
                <a:path w="2106" h="1752">
                  <a:moveTo>
                    <a:pt x="684" y="1394"/>
                  </a:moveTo>
                  <a:lnTo>
                    <a:pt x="684" y="1394"/>
                  </a:lnTo>
                  <a:lnTo>
                    <a:pt x="736" y="1432"/>
                  </a:lnTo>
                  <a:lnTo>
                    <a:pt x="790" y="1466"/>
                  </a:lnTo>
                  <a:lnTo>
                    <a:pt x="842" y="1500"/>
                  </a:lnTo>
                  <a:lnTo>
                    <a:pt x="894" y="1530"/>
                  </a:lnTo>
                  <a:lnTo>
                    <a:pt x="948" y="1560"/>
                  </a:lnTo>
                  <a:lnTo>
                    <a:pt x="1000" y="1588"/>
                  </a:lnTo>
                  <a:lnTo>
                    <a:pt x="1054" y="1614"/>
                  </a:lnTo>
                  <a:lnTo>
                    <a:pt x="1106" y="1636"/>
                  </a:lnTo>
                  <a:lnTo>
                    <a:pt x="1158" y="1658"/>
                  </a:lnTo>
                  <a:lnTo>
                    <a:pt x="1210" y="1678"/>
                  </a:lnTo>
                  <a:lnTo>
                    <a:pt x="1260" y="1696"/>
                  </a:lnTo>
                  <a:lnTo>
                    <a:pt x="1310" y="1712"/>
                  </a:lnTo>
                  <a:lnTo>
                    <a:pt x="1360" y="1724"/>
                  </a:lnTo>
                  <a:lnTo>
                    <a:pt x="1410" y="1736"/>
                  </a:lnTo>
                  <a:lnTo>
                    <a:pt x="1458" y="1746"/>
                  </a:lnTo>
                  <a:lnTo>
                    <a:pt x="1506" y="1752"/>
                  </a:lnTo>
                  <a:lnTo>
                    <a:pt x="1506" y="1752"/>
                  </a:lnTo>
                  <a:lnTo>
                    <a:pt x="1436" y="1734"/>
                  </a:lnTo>
                  <a:lnTo>
                    <a:pt x="1364" y="1712"/>
                  </a:lnTo>
                  <a:lnTo>
                    <a:pt x="1292" y="1684"/>
                  </a:lnTo>
                  <a:lnTo>
                    <a:pt x="1220" y="1652"/>
                  </a:lnTo>
                  <a:lnTo>
                    <a:pt x="1146" y="1616"/>
                  </a:lnTo>
                  <a:lnTo>
                    <a:pt x="1072" y="1574"/>
                  </a:lnTo>
                  <a:lnTo>
                    <a:pt x="998" y="1528"/>
                  </a:lnTo>
                  <a:lnTo>
                    <a:pt x="924" y="1476"/>
                  </a:lnTo>
                  <a:lnTo>
                    <a:pt x="924" y="1476"/>
                  </a:lnTo>
                  <a:lnTo>
                    <a:pt x="884" y="1446"/>
                  </a:lnTo>
                  <a:lnTo>
                    <a:pt x="846" y="1414"/>
                  </a:lnTo>
                  <a:lnTo>
                    <a:pt x="808" y="1382"/>
                  </a:lnTo>
                  <a:lnTo>
                    <a:pt x="772" y="1350"/>
                  </a:lnTo>
                  <a:lnTo>
                    <a:pt x="736" y="1316"/>
                  </a:lnTo>
                  <a:lnTo>
                    <a:pt x="704" y="1282"/>
                  </a:lnTo>
                  <a:lnTo>
                    <a:pt x="672" y="1248"/>
                  </a:lnTo>
                  <a:lnTo>
                    <a:pt x="642" y="1214"/>
                  </a:lnTo>
                  <a:lnTo>
                    <a:pt x="614" y="1180"/>
                  </a:lnTo>
                  <a:lnTo>
                    <a:pt x="586" y="1144"/>
                  </a:lnTo>
                  <a:lnTo>
                    <a:pt x="562" y="1108"/>
                  </a:lnTo>
                  <a:lnTo>
                    <a:pt x="538" y="1074"/>
                  </a:lnTo>
                  <a:lnTo>
                    <a:pt x="516" y="1038"/>
                  </a:lnTo>
                  <a:lnTo>
                    <a:pt x="494" y="1004"/>
                  </a:lnTo>
                  <a:lnTo>
                    <a:pt x="476" y="968"/>
                  </a:lnTo>
                  <a:lnTo>
                    <a:pt x="460" y="934"/>
                  </a:lnTo>
                  <a:lnTo>
                    <a:pt x="444" y="900"/>
                  </a:lnTo>
                  <a:lnTo>
                    <a:pt x="430" y="866"/>
                  </a:lnTo>
                  <a:lnTo>
                    <a:pt x="418" y="832"/>
                  </a:lnTo>
                  <a:lnTo>
                    <a:pt x="408" y="800"/>
                  </a:lnTo>
                  <a:lnTo>
                    <a:pt x="400" y="768"/>
                  </a:lnTo>
                  <a:lnTo>
                    <a:pt x="394" y="736"/>
                  </a:lnTo>
                  <a:lnTo>
                    <a:pt x="390" y="704"/>
                  </a:lnTo>
                  <a:lnTo>
                    <a:pt x="386" y="676"/>
                  </a:lnTo>
                  <a:lnTo>
                    <a:pt x="386" y="646"/>
                  </a:lnTo>
                  <a:lnTo>
                    <a:pt x="388" y="618"/>
                  </a:lnTo>
                  <a:lnTo>
                    <a:pt x="390" y="592"/>
                  </a:lnTo>
                  <a:lnTo>
                    <a:pt x="396" y="566"/>
                  </a:lnTo>
                  <a:lnTo>
                    <a:pt x="402" y="542"/>
                  </a:lnTo>
                  <a:lnTo>
                    <a:pt x="412" y="518"/>
                  </a:lnTo>
                  <a:lnTo>
                    <a:pt x="422" y="496"/>
                  </a:lnTo>
                  <a:lnTo>
                    <a:pt x="436" y="476"/>
                  </a:lnTo>
                  <a:lnTo>
                    <a:pt x="436" y="476"/>
                  </a:lnTo>
                  <a:lnTo>
                    <a:pt x="452" y="456"/>
                  </a:lnTo>
                  <a:lnTo>
                    <a:pt x="470" y="436"/>
                  </a:lnTo>
                  <a:lnTo>
                    <a:pt x="490" y="420"/>
                  </a:lnTo>
                  <a:lnTo>
                    <a:pt x="512" y="404"/>
                  </a:lnTo>
                  <a:lnTo>
                    <a:pt x="536" y="390"/>
                  </a:lnTo>
                  <a:lnTo>
                    <a:pt x="562" y="378"/>
                  </a:lnTo>
                  <a:lnTo>
                    <a:pt x="588" y="368"/>
                  </a:lnTo>
                  <a:lnTo>
                    <a:pt x="616" y="360"/>
                  </a:lnTo>
                  <a:lnTo>
                    <a:pt x="646" y="352"/>
                  </a:lnTo>
                  <a:lnTo>
                    <a:pt x="676" y="348"/>
                  </a:lnTo>
                  <a:lnTo>
                    <a:pt x="708" y="344"/>
                  </a:lnTo>
                  <a:lnTo>
                    <a:pt x="742" y="342"/>
                  </a:lnTo>
                  <a:lnTo>
                    <a:pt x="776" y="342"/>
                  </a:lnTo>
                  <a:lnTo>
                    <a:pt x="810" y="344"/>
                  </a:lnTo>
                  <a:lnTo>
                    <a:pt x="848" y="346"/>
                  </a:lnTo>
                  <a:lnTo>
                    <a:pt x="884" y="352"/>
                  </a:lnTo>
                  <a:lnTo>
                    <a:pt x="922" y="358"/>
                  </a:lnTo>
                  <a:lnTo>
                    <a:pt x="960" y="366"/>
                  </a:lnTo>
                  <a:lnTo>
                    <a:pt x="1000" y="376"/>
                  </a:lnTo>
                  <a:lnTo>
                    <a:pt x="1040" y="386"/>
                  </a:lnTo>
                  <a:lnTo>
                    <a:pt x="1080" y="400"/>
                  </a:lnTo>
                  <a:lnTo>
                    <a:pt x="1120" y="414"/>
                  </a:lnTo>
                  <a:lnTo>
                    <a:pt x="1162" y="430"/>
                  </a:lnTo>
                  <a:lnTo>
                    <a:pt x="1202" y="446"/>
                  </a:lnTo>
                  <a:lnTo>
                    <a:pt x="1244" y="466"/>
                  </a:lnTo>
                  <a:lnTo>
                    <a:pt x="1286" y="486"/>
                  </a:lnTo>
                  <a:lnTo>
                    <a:pt x="1328" y="508"/>
                  </a:lnTo>
                  <a:lnTo>
                    <a:pt x="1370" y="532"/>
                  </a:lnTo>
                  <a:lnTo>
                    <a:pt x="1412" y="556"/>
                  </a:lnTo>
                  <a:lnTo>
                    <a:pt x="1454" y="584"/>
                  </a:lnTo>
                  <a:lnTo>
                    <a:pt x="1496" y="612"/>
                  </a:lnTo>
                  <a:lnTo>
                    <a:pt x="1536" y="640"/>
                  </a:lnTo>
                  <a:lnTo>
                    <a:pt x="1536" y="640"/>
                  </a:lnTo>
                  <a:lnTo>
                    <a:pt x="1606" y="694"/>
                  </a:lnTo>
                  <a:lnTo>
                    <a:pt x="1670" y="748"/>
                  </a:lnTo>
                  <a:lnTo>
                    <a:pt x="1730" y="804"/>
                  </a:lnTo>
                  <a:lnTo>
                    <a:pt x="1786" y="860"/>
                  </a:lnTo>
                  <a:lnTo>
                    <a:pt x="1838" y="920"/>
                  </a:lnTo>
                  <a:lnTo>
                    <a:pt x="1886" y="978"/>
                  </a:lnTo>
                  <a:lnTo>
                    <a:pt x="1928" y="1036"/>
                  </a:lnTo>
                  <a:lnTo>
                    <a:pt x="1966" y="1096"/>
                  </a:lnTo>
                  <a:lnTo>
                    <a:pt x="2000" y="1154"/>
                  </a:lnTo>
                  <a:lnTo>
                    <a:pt x="2026" y="1212"/>
                  </a:lnTo>
                  <a:lnTo>
                    <a:pt x="2050" y="1270"/>
                  </a:lnTo>
                  <a:lnTo>
                    <a:pt x="2058" y="1298"/>
                  </a:lnTo>
                  <a:lnTo>
                    <a:pt x="2066" y="1326"/>
                  </a:lnTo>
                  <a:lnTo>
                    <a:pt x="2072" y="1352"/>
                  </a:lnTo>
                  <a:lnTo>
                    <a:pt x="2078" y="1380"/>
                  </a:lnTo>
                  <a:lnTo>
                    <a:pt x="2080" y="1406"/>
                  </a:lnTo>
                  <a:lnTo>
                    <a:pt x="2082" y="1432"/>
                  </a:lnTo>
                  <a:lnTo>
                    <a:pt x="2084" y="1456"/>
                  </a:lnTo>
                  <a:lnTo>
                    <a:pt x="2082" y="1482"/>
                  </a:lnTo>
                  <a:lnTo>
                    <a:pt x="2080" y="1506"/>
                  </a:lnTo>
                  <a:lnTo>
                    <a:pt x="2076" y="1528"/>
                  </a:lnTo>
                  <a:lnTo>
                    <a:pt x="2076" y="1528"/>
                  </a:lnTo>
                  <a:lnTo>
                    <a:pt x="2086" y="1500"/>
                  </a:lnTo>
                  <a:lnTo>
                    <a:pt x="2094" y="1470"/>
                  </a:lnTo>
                  <a:lnTo>
                    <a:pt x="2100" y="1440"/>
                  </a:lnTo>
                  <a:lnTo>
                    <a:pt x="2106" y="1408"/>
                  </a:lnTo>
                  <a:lnTo>
                    <a:pt x="2106" y="1376"/>
                  </a:lnTo>
                  <a:lnTo>
                    <a:pt x="2106" y="1342"/>
                  </a:lnTo>
                  <a:lnTo>
                    <a:pt x="2104" y="1308"/>
                  </a:lnTo>
                  <a:lnTo>
                    <a:pt x="2100" y="1274"/>
                  </a:lnTo>
                  <a:lnTo>
                    <a:pt x="2092" y="1238"/>
                  </a:lnTo>
                  <a:lnTo>
                    <a:pt x="2084" y="1202"/>
                  </a:lnTo>
                  <a:lnTo>
                    <a:pt x="2074" y="1164"/>
                  </a:lnTo>
                  <a:lnTo>
                    <a:pt x="2060" y="1126"/>
                  </a:lnTo>
                  <a:lnTo>
                    <a:pt x="2046" y="1090"/>
                  </a:lnTo>
                  <a:lnTo>
                    <a:pt x="2030" y="1050"/>
                  </a:lnTo>
                  <a:lnTo>
                    <a:pt x="2012" y="1012"/>
                  </a:lnTo>
                  <a:lnTo>
                    <a:pt x="1990" y="974"/>
                  </a:lnTo>
                  <a:lnTo>
                    <a:pt x="1968" y="934"/>
                  </a:lnTo>
                  <a:lnTo>
                    <a:pt x="1944" y="896"/>
                  </a:lnTo>
                  <a:lnTo>
                    <a:pt x="1918" y="856"/>
                  </a:lnTo>
                  <a:lnTo>
                    <a:pt x="1892" y="818"/>
                  </a:lnTo>
                  <a:lnTo>
                    <a:pt x="1862" y="778"/>
                  </a:lnTo>
                  <a:lnTo>
                    <a:pt x="1832" y="738"/>
                  </a:lnTo>
                  <a:lnTo>
                    <a:pt x="1798" y="700"/>
                  </a:lnTo>
                  <a:lnTo>
                    <a:pt x="1764" y="662"/>
                  </a:lnTo>
                  <a:lnTo>
                    <a:pt x="1728" y="622"/>
                  </a:lnTo>
                  <a:lnTo>
                    <a:pt x="1692" y="584"/>
                  </a:lnTo>
                  <a:lnTo>
                    <a:pt x="1652" y="548"/>
                  </a:lnTo>
                  <a:lnTo>
                    <a:pt x="1612" y="510"/>
                  </a:lnTo>
                  <a:lnTo>
                    <a:pt x="1570" y="474"/>
                  </a:lnTo>
                  <a:lnTo>
                    <a:pt x="1526" y="438"/>
                  </a:lnTo>
                  <a:lnTo>
                    <a:pt x="1482" y="402"/>
                  </a:lnTo>
                  <a:lnTo>
                    <a:pt x="1436" y="368"/>
                  </a:lnTo>
                  <a:lnTo>
                    <a:pt x="1436" y="368"/>
                  </a:lnTo>
                  <a:lnTo>
                    <a:pt x="1384" y="332"/>
                  </a:lnTo>
                  <a:lnTo>
                    <a:pt x="1334" y="296"/>
                  </a:lnTo>
                  <a:lnTo>
                    <a:pt x="1282" y="264"/>
                  </a:lnTo>
                  <a:lnTo>
                    <a:pt x="1230" y="234"/>
                  </a:lnTo>
                  <a:lnTo>
                    <a:pt x="1180" y="204"/>
                  </a:lnTo>
                  <a:lnTo>
                    <a:pt x="1128" y="178"/>
                  </a:lnTo>
                  <a:lnTo>
                    <a:pt x="1076" y="152"/>
                  </a:lnTo>
                  <a:lnTo>
                    <a:pt x="1026" y="130"/>
                  </a:lnTo>
                  <a:lnTo>
                    <a:pt x="974" y="108"/>
                  </a:lnTo>
                  <a:lnTo>
                    <a:pt x="924" y="88"/>
                  </a:lnTo>
                  <a:lnTo>
                    <a:pt x="874" y="70"/>
                  </a:lnTo>
                  <a:lnTo>
                    <a:pt x="824" y="56"/>
                  </a:lnTo>
                  <a:lnTo>
                    <a:pt x="776" y="42"/>
                  </a:lnTo>
                  <a:lnTo>
                    <a:pt x="728" y="30"/>
                  </a:lnTo>
                  <a:lnTo>
                    <a:pt x="680" y="20"/>
                  </a:lnTo>
                  <a:lnTo>
                    <a:pt x="634" y="12"/>
                  </a:lnTo>
                  <a:lnTo>
                    <a:pt x="590" y="6"/>
                  </a:lnTo>
                  <a:lnTo>
                    <a:pt x="544" y="2"/>
                  </a:lnTo>
                  <a:lnTo>
                    <a:pt x="502" y="0"/>
                  </a:lnTo>
                  <a:lnTo>
                    <a:pt x="460" y="0"/>
                  </a:lnTo>
                  <a:lnTo>
                    <a:pt x="418" y="4"/>
                  </a:lnTo>
                  <a:lnTo>
                    <a:pt x="380" y="8"/>
                  </a:lnTo>
                  <a:lnTo>
                    <a:pt x="342" y="14"/>
                  </a:lnTo>
                  <a:lnTo>
                    <a:pt x="306" y="22"/>
                  </a:lnTo>
                  <a:lnTo>
                    <a:pt x="272" y="32"/>
                  </a:lnTo>
                  <a:lnTo>
                    <a:pt x="238" y="46"/>
                  </a:lnTo>
                  <a:lnTo>
                    <a:pt x="208" y="60"/>
                  </a:lnTo>
                  <a:lnTo>
                    <a:pt x="178" y="78"/>
                  </a:lnTo>
                  <a:lnTo>
                    <a:pt x="150" y="96"/>
                  </a:lnTo>
                  <a:lnTo>
                    <a:pt x="126" y="118"/>
                  </a:lnTo>
                  <a:lnTo>
                    <a:pt x="104" y="140"/>
                  </a:lnTo>
                  <a:lnTo>
                    <a:pt x="82" y="166"/>
                  </a:lnTo>
                  <a:lnTo>
                    <a:pt x="82" y="166"/>
                  </a:lnTo>
                  <a:lnTo>
                    <a:pt x="64" y="194"/>
                  </a:lnTo>
                  <a:lnTo>
                    <a:pt x="48" y="222"/>
                  </a:lnTo>
                  <a:lnTo>
                    <a:pt x="34" y="252"/>
                  </a:lnTo>
                  <a:lnTo>
                    <a:pt x="22" y="282"/>
                  </a:lnTo>
                  <a:lnTo>
                    <a:pt x="14" y="314"/>
                  </a:lnTo>
                  <a:lnTo>
                    <a:pt x="8" y="346"/>
                  </a:lnTo>
                  <a:lnTo>
                    <a:pt x="2" y="380"/>
                  </a:lnTo>
                  <a:lnTo>
                    <a:pt x="0" y="414"/>
                  </a:lnTo>
                  <a:lnTo>
                    <a:pt x="0" y="450"/>
                  </a:lnTo>
                  <a:lnTo>
                    <a:pt x="4" y="486"/>
                  </a:lnTo>
                  <a:lnTo>
                    <a:pt x="8" y="522"/>
                  </a:lnTo>
                  <a:lnTo>
                    <a:pt x="16" y="560"/>
                  </a:lnTo>
                  <a:lnTo>
                    <a:pt x="26" y="598"/>
                  </a:lnTo>
                  <a:lnTo>
                    <a:pt x="38" y="636"/>
                  </a:lnTo>
                  <a:lnTo>
                    <a:pt x="52" y="676"/>
                  </a:lnTo>
                  <a:lnTo>
                    <a:pt x="70" y="716"/>
                  </a:lnTo>
                  <a:lnTo>
                    <a:pt x="90" y="756"/>
                  </a:lnTo>
                  <a:lnTo>
                    <a:pt x="112" y="798"/>
                  </a:lnTo>
                  <a:lnTo>
                    <a:pt x="136" y="840"/>
                  </a:lnTo>
                  <a:lnTo>
                    <a:pt x="162" y="880"/>
                  </a:lnTo>
                  <a:lnTo>
                    <a:pt x="192" y="924"/>
                  </a:lnTo>
                  <a:lnTo>
                    <a:pt x="224" y="966"/>
                  </a:lnTo>
                  <a:lnTo>
                    <a:pt x="258" y="1008"/>
                  </a:lnTo>
                  <a:lnTo>
                    <a:pt x="296" y="1050"/>
                  </a:lnTo>
                  <a:lnTo>
                    <a:pt x="334" y="1094"/>
                  </a:lnTo>
                  <a:lnTo>
                    <a:pt x="378" y="1136"/>
                  </a:lnTo>
                  <a:lnTo>
                    <a:pt x="422" y="1180"/>
                  </a:lnTo>
                  <a:lnTo>
                    <a:pt x="468" y="1222"/>
                  </a:lnTo>
                  <a:lnTo>
                    <a:pt x="518" y="1266"/>
                  </a:lnTo>
                  <a:lnTo>
                    <a:pt x="572" y="1310"/>
                  </a:lnTo>
                  <a:lnTo>
                    <a:pt x="626" y="1352"/>
                  </a:lnTo>
                  <a:lnTo>
                    <a:pt x="684" y="1394"/>
                  </a:lnTo>
                  <a:lnTo>
                    <a:pt x="684" y="1394"/>
                  </a:lnTo>
                  <a:close/>
                </a:path>
              </a:pathLst>
            </a:custGeom>
            <a:gradFill>
              <a:gsLst>
                <a:gs pos="17000">
                  <a:srgbClr val="FA0000">
                    <a:alpha val="0"/>
                  </a:srgbClr>
                </a:gs>
                <a:gs pos="22000">
                  <a:srgbClr val="FA3100"/>
                </a:gs>
                <a:gs pos="57000">
                  <a:srgbClr val="FAC000">
                    <a:alpha val="0"/>
                  </a:srgbClr>
                </a:gs>
                <a:gs pos="47000">
                  <a:srgbClr val="FAC000">
                    <a:alpha val="45882"/>
                  </a:srgbClr>
                </a:gs>
              </a:gsLst>
              <a:lin ang="5400000" scaled="0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9" name="Freeform 14"/>
            <p:cNvSpPr/>
            <p:nvPr/>
          </p:nvSpPr>
          <p:spPr bwMode="auto">
            <a:xfrm>
              <a:off x="-745676" y="4914761"/>
              <a:ext cx="3722673" cy="3115972"/>
            </a:xfrm>
            <a:custGeom>
              <a:avLst/>
              <a:gdLst/>
              <a:ahLst/>
              <a:cxnLst>
                <a:cxn ang="0">
                  <a:pos x="352" y="802"/>
                </a:cxn>
                <a:cxn ang="0">
                  <a:pos x="168" y="636"/>
                </a:cxn>
                <a:cxn ang="0">
                  <a:pos x="46" y="496"/>
                </a:cxn>
                <a:cxn ang="0">
                  <a:pos x="0" y="420"/>
                </a:cxn>
                <a:cxn ang="0">
                  <a:pos x="64" y="500"/>
                </a:cxn>
                <a:cxn ang="0">
                  <a:pos x="188" y="620"/>
                </a:cxn>
                <a:cxn ang="0">
                  <a:pos x="324" y="728"/>
                </a:cxn>
                <a:cxn ang="0">
                  <a:pos x="416" y="786"/>
                </a:cxn>
                <a:cxn ang="0">
                  <a:pos x="564" y="846"/>
                </a:cxn>
                <a:cxn ang="0">
                  <a:pos x="710" y="878"/>
                </a:cxn>
                <a:cxn ang="0">
                  <a:pos x="840" y="876"/>
                </a:cxn>
                <a:cxn ang="0">
                  <a:pos x="926" y="854"/>
                </a:cxn>
                <a:cxn ang="0">
                  <a:pos x="966" y="828"/>
                </a:cxn>
                <a:cxn ang="0">
                  <a:pos x="986" y="808"/>
                </a:cxn>
                <a:cxn ang="0">
                  <a:pos x="1010" y="766"/>
                </a:cxn>
                <a:cxn ang="0">
                  <a:pos x="1020" y="720"/>
                </a:cxn>
                <a:cxn ang="0">
                  <a:pos x="1018" y="668"/>
                </a:cxn>
                <a:cxn ang="0">
                  <a:pos x="992" y="574"/>
                </a:cxn>
                <a:cxn ang="0">
                  <a:pos x="922" y="456"/>
                </a:cxn>
                <a:cxn ang="0">
                  <a:pos x="816" y="338"/>
                </a:cxn>
                <a:cxn ang="0">
                  <a:pos x="680" y="228"/>
                </a:cxn>
                <a:cxn ang="0">
                  <a:pos x="596" y="170"/>
                </a:cxn>
                <a:cxn ang="0">
                  <a:pos x="470" y="102"/>
                </a:cxn>
                <a:cxn ang="0">
                  <a:pos x="344" y="54"/>
                </a:cxn>
                <a:cxn ang="0">
                  <a:pos x="220" y="30"/>
                </a:cxn>
                <a:cxn ang="0">
                  <a:pos x="100" y="36"/>
                </a:cxn>
                <a:cxn ang="0">
                  <a:pos x="20" y="56"/>
                </a:cxn>
                <a:cxn ang="0">
                  <a:pos x="84" y="26"/>
                </a:cxn>
                <a:cxn ang="0">
                  <a:pos x="152" y="8"/>
                </a:cxn>
                <a:cxn ang="0">
                  <a:pos x="302" y="2"/>
                </a:cxn>
                <a:cxn ang="0">
                  <a:pos x="460" y="32"/>
                </a:cxn>
                <a:cxn ang="0">
                  <a:pos x="628" y="98"/>
                </a:cxn>
                <a:cxn ang="0">
                  <a:pos x="798" y="194"/>
                </a:cxn>
                <a:cxn ang="0">
                  <a:pos x="912" y="276"/>
                </a:cxn>
                <a:cxn ang="0">
                  <a:pos x="1066" y="416"/>
                </a:cxn>
                <a:cxn ang="0">
                  <a:pos x="1180" y="562"/>
                </a:cxn>
                <a:cxn ang="0">
                  <a:pos x="1240" y="682"/>
                </a:cxn>
                <a:cxn ang="0">
                  <a:pos x="1258" y="752"/>
                </a:cxn>
                <a:cxn ang="0">
                  <a:pos x="1264" y="818"/>
                </a:cxn>
                <a:cxn ang="0">
                  <a:pos x="1256" y="882"/>
                </a:cxn>
                <a:cxn ang="0">
                  <a:pos x="1232" y="940"/>
                </a:cxn>
                <a:cxn ang="0">
                  <a:pos x="1208" y="972"/>
                </a:cxn>
                <a:cxn ang="0">
                  <a:pos x="1164" y="1012"/>
                </a:cxn>
                <a:cxn ang="0">
                  <a:pos x="1110" y="1038"/>
                </a:cxn>
                <a:cxn ang="0">
                  <a:pos x="1046" y="1054"/>
                </a:cxn>
                <a:cxn ang="0">
                  <a:pos x="948" y="1058"/>
                </a:cxn>
                <a:cxn ang="0">
                  <a:pos x="780" y="1030"/>
                </a:cxn>
                <a:cxn ang="0">
                  <a:pos x="600" y="958"/>
                </a:cxn>
                <a:cxn ang="0">
                  <a:pos x="416" y="848"/>
                </a:cxn>
              </a:cxnLst>
              <a:rect l="0" t="0" r="r" b="b"/>
              <a:pathLst>
                <a:path w="1264" h="1058">
                  <a:moveTo>
                    <a:pt x="416" y="848"/>
                  </a:moveTo>
                  <a:lnTo>
                    <a:pt x="416" y="848"/>
                  </a:lnTo>
                  <a:lnTo>
                    <a:pt x="352" y="802"/>
                  </a:lnTo>
                  <a:lnTo>
                    <a:pt x="288" y="748"/>
                  </a:lnTo>
                  <a:lnTo>
                    <a:pt x="226" y="694"/>
                  </a:lnTo>
                  <a:lnTo>
                    <a:pt x="168" y="636"/>
                  </a:lnTo>
                  <a:lnTo>
                    <a:pt x="114" y="578"/>
                  </a:lnTo>
                  <a:lnTo>
                    <a:pt x="68" y="522"/>
                  </a:lnTo>
                  <a:lnTo>
                    <a:pt x="46" y="496"/>
                  </a:lnTo>
                  <a:lnTo>
                    <a:pt x="28" y="470"/>
                  </a:lnTo>
                  <a:lnTo>
                    <a:pt x="14" y="444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30" y="460"/>
                  </a:lnTo>
                  <a:lnTo>
                    <a:pt x="64" y="500"/>
                  </a:lnTo>
                  <a:lnTo>
                    <a:pt x="104" y="540"/>
                  </a:lnTo>
                  <a:lnTo>
                    <a:pt x="144" y="582"/>
                  </a:lnTo>
                  <a:lnTo>
                    <a:pt x="188" y="620"/>
                  </a:lnTo>
                  <a:lnTo>
                    <a:pt x="234" y="658"/>
                  </a:lnTo>
                  <a:lnTo>
                    <a:pt x="280" y="694"/>
                  </a:lnTo>
                  <a:lnTo>
                    <a:pt x="324" y="728"/>
                  </a:lnTo>
                  <a:lnTo>
                    <a:pt x="324" y="728"/>
                  </a:lnTo>
                  <a:lnTo>
                    <a:pt x="370" y="758"/>
                  </a:lnTo>
                  <a:lnTo>
                    <a:pt x="416" y="786"/>
                  </a:lnTo>
                  <a:lnTo>
                    <a:pt x="466" y="810"/>
                  </a:lnTo>
                  <a:lnTo>
                    <a:pt x="514" y="830"/>
                  </a:lnTo>
                  <a:lnTo>
                    <a:pt x="564" y="846"/>
                  </a:lnTo>
                  <a:lnTo>
                    <a:pt x="614" y="860"/>
                  </a:lnTo>
                  <a:lnTo>
                    <a:pt x="662" y="870"/>
                  </a:lnTo>
                  <a:lnTo>
                    <a:pt x="710" y="878"/>
                  </a:lnTo>
                  <a:lnTo>
                    <a:pt x="756" y="880"/>
                  </a:lnTo>
                  <a:lnTo>
                    <a:pt x="798" y="880"/>
                  </a:lnTo>
                  <a:lnTo>
                    <a:pt x="840" y="876"/>
                  </a:lnTo>
                  <a:lnTo>
                    <a:pt x="878" y="870"/>
                  </a:lnTo>
                  <a:lnTo>
                    <a:pt x="912" y="860"/>
                  </a:lnTo>
                  <a:lnTo>
                    <a:pt x="926" y="854"/>
                  </a:lnTo>
                  <a:lnTo>
                    <a:pt x="942" y="846"/>
                  </a:lnTo>
                  <a:lnTo>
                    <a:pt x="954" y="838"/>
                  </a:lnTo>
                  <a:lnTo>
                    <a:pt x="966" y="828"/>
                  </a:lnTo>
                  <a:lnTo>
                    <a:pt x="976" y="818"/>
                  </a:lnTo>
                  <a:lnTo>
                    <a:pt x="986" y="808"/>
                  </a:lnTo>
                  <a:lnTo>
                    <a:pt x="986" y="808"/>
                  </a:lnTo>
                  <a:lnTo>
                    <a:pt x="996" y="794"/>
                  </a:lnTo>
                  <a:lnTo>
                    <a:pt x="1004" y="780"/>
                  </a:lnTo>
                  <a:lnTo>
                    <a:pt x="1010" y="766"/>
                  </a:lnTo>
                  <a:lnTo>
                    <a:pt x="1014" y="752"/>
                  </a:lnTo>
                  <a:lnTo>
                    <a:pt x="1018" y="736"/>
                  </a:lnTo>
                  <a:lnTo>
                    <a:pt x="1020" y="720"/>
                  </a:lnTo>
                  <a:lnTo>
                    <a:pt x="1020" y="702"/>
                  </a:lnTo>
                  <a:lnTo>
                    <a:pt x="1020" y="686"/>
                  </a:lnTo>
                  <a:lnTo>
                    <a:pt x="1018" y="668"/>
                  </a:lnTo>
                  <a:lnTo>
                    <a:pt x="1016" y="650"/>
                  </a:lnTo>
                  <a:lnTo>
                    <a:pt x="1006" y="612"/>
                  </a:lnTo>
                  <a:lnTo>
                    <a:pt x="992" y="574"/>
                  </a:lnTo>
                  <a:lnTo>
                    <a:pt x="972" y="536"/>
                  </a:lnTo>
                  <a:lnTo>
                    <a:pt x="948" y="496"/>
                  </a:lnTo>
                  <a:lnTo>
                    <a:pt x="922" y="456"/>
                  </a:lnTo>
                  <a:lnTo>
                    <a:pt x="890" y="418"/>
                  </a:lnTo>
                  <a:lnTo>
                    <a:pt x="854" y="378"/>
                  </a:lnTo>
                  <a:lnTo>
                    <a:pt x="816" y="338"/>
                  </a:lnTo>
                  <a:lnTo>
                    <a:pt x="774" y="300"/>
                  </a:lnTo>
                  <a:lnTo>
                    <a:pt x="728" y="264"/>
                  </a:lnTo>
                  <a:lnTo>
                    <a:pt x="680" y="228"/>
                  </a:lnTo>
                  <a:lnTo>
                    <a:pt x="680" y="228"/>
                  </a:lnTo>
                  <a:lnTo>
                    <a:pt x="638" y="198"/>
                  </a:lnTo>
                  <a:lnTo>
                    <a:pt x="596" y="170"/>
                  </a:lnTo>
                  <a:lnTo>
                    <a:pt x="554" y="146"/>
                  </a:lnTo>
                  <a:lnTo>
                    <a:pt x="512" y="122"/>
                  </a:lnTo>
                  <a:lnTo>
                    <a:pt x="470" y="102"/>
                  </a:lnTo>
                  <a:lnTo>
                    <a:pt x="428" y="82"/>
                  </a:lnTo>
                  <a:lnTo>
                    <a:pt x="386" y="66"/>
                  </a:lnTo>
                  <a:lnTo>
                    <a:pt x="344" y="54"/>
                  </a:lnTo>
                  <a:lnTo>
                    <a:pt x="302" y="42"/>
                  </a:lnTo>
                  <a:lnTo>
                    <a:pt x="262" y="36"/>
                  </a:lnTo>
                  <a:lnTo>
                    <a:pt x="220" y="30"/>
                  </a:lnTo>
                  <a:lnTo>
                    <a:pt x="180" y="28"/>
                  </a:lnTo>
                  <a:lnTo>
                    <a:pt x="140" y="30"/>
                  </a:lnTo>
                  <a:lnTo>
                    <a:pt x="100" y="36"/>
                  </a:lnTo>
                  <a:lnTo>
                    <a:pt x="60" y="44"/>
                  </a:lnTo>
                  <a:lnTo>
                    <a:pt x="20" y="56"/>
                  </a:lnTo>
                  <a:lnTo>
                    <a:pt x="20" y="56"/>
                  </a:lnTo>
                  <a:lnTo>
                    <a:pt x="40" y="44"/>
                  </a:lnTo>
                  <a:lnTo>
                    <a:pt x="62" y="36"/>
                  </a:lnTo>
                  <a:lnTo>
                    <a:pt x="84" y="26"/>
                  </a:lnTo>
                  <a:lnTo>
                    <a:pt x="106" y="20"/>
                  </a:lnTo>
                  <a:lnTo>
                    <a:pt x="130" y="14"/>
                  </a:lnTo>
                  <a:lnTo>
                    <a:pt x="152" y="8"/>
                  </a:lnTo>
                  <a:lnTo>
                    <a:pt x="200" y="2"/>
                  </a:lnTo>
                  <a:lnTo>
                    <a:pt x="250" y="0"/>
                  </a:lnTo>
                  <a:lnTo>
                    <a:pt x="302" y="2"/>
                  </a:lnTo>
                  <a:lnTo>
                    <a:pt x="354" y="8"/>
                  </a:lnTo>
                  <a:lnTo>
                    <a:pt x="406" y="18"/>
                  </a:lnTo>
                  <a:lnTo>
                    <a:pt x="460" y="32"/>
                  </a:lnTo>
                  <a:lnTo>
                    <a:pt x="516" y="50"/>
                  </a:lnTo>
                  <a:lnTo>
                    <a:pt x="572" y="72"/>
                  </a:lnTo>
                  <a:lnTo>
                    <a:pt x="628" y="98"/>
                  </a:lnTo>
                  <a:lnTo>
                    <a:pt x="684" y="126"/>
                  </a:lnTo>
                  <a:lnTo>
                    <a:pt x="740" y="160"/>
                  </a:lnTo>
                  <a:lnTo>
                    <a:pt x="798" y="194"/>
                  </a:lnTo>
                  <a:lnTo>
                    <a:pt x="854" y="232"/>
                  </a:lnTo>
                  <a:lnTo>
                    <a:pt x="854" y="232"/>
                  </a:lnTo>
                  <a:lnTo>
                    <a:pt x="912" y="276"/>
                  </a:lnTo>
                  <a:lnTo>
                    <a:pt x="968" y="322"/>
                  </a:lnTo>
                  <a:lnTo>
                    <a:pt x="1018" y="370"/>
                  </a:lnTo>
                  <a:lnTo>
                    <a:pt x="1066" y="416"/>
                  </a:lnTo>
                  <a:lnTo>
                    <a:pt x="1108" y="466"/>
                  </a:lnTo>
                  <a:lnTo>
                    <a:pt x="1146" y="514"/>
                  </a:lnTo>
                  <a:lnTo>
                    <a:pt x="1180" y="562"/>
                  </a:lnTo>
                  <a:lnTo>
                    <a:pt x="1208" y="610"/>
                  </a:lnTo>
                  <a:lnTo>
                    <a:pt x="1230" y="658"/>
                  </a:lnTo>
                  <a:lnTo>
                    <a:pt x="1240" y="682"/>
                  </a:lnTo>
                  <a:lnTo>
                    <a:pt x="1246" y="706"/>
                  </a:lnTo>
                  <a:lnTo>
                    <a:pt x="1254" y="730"/>
                  </a:lnTo>
                  <a:lnTo>
                    <a:pt x="1258" y="752"/>
                  </a:lnTo>
                  <a:lnTo>
                    <a:pt x="1262" y="774"/>
                  </a:lnTo>
                  <a:lnTo>
                    <a:pt x="1264" y="798"/>
                  </a:lnTo>
                  <a:lnTo>
                    <a:pt x="1264" y="818"/>
                  </a:lnTo>
                  <a:lnTo>
                    <a:pt x="1262" y="840"/>
                  </a:lnTo>
                  <a:lnTo>
                    <a:pt x="1260" y="862"/>
                  </a:lnTo>
                  <a:lnTo>
                    <a:pt x="1256" y="882"/>
                  </a:lnTo>
                  <a:lnTo>
                    <a:pt x="1248" y="902"/>
                  </a:lnTo>
                  <a:lnTo>
                    <a:pt x="1240" y="920"/>
                  </a:lnTo>
                  <a:lnTo>
                    <a:pt x="1232" y="940"/>
                  </a:lnTo>
                  <a:lnTo>
                    <a:pt x="1220" y="958"/>
                  </a:lnTo>
                  <a:lnTo>
                    <a:pt x="1220" y="958"/>
                  </a:lnTo>
                  <a:lnTo>
                    <a:pt x="1208" y="972"/>
                  </a:lnTo>
                  <a:lnTo>
                    <a:pt x="1194" y="988"/>
                  </a:lnTo>
                  <a:lnTo>
                    <a:pt x="1180" y="1000"/>
                  </a:lnTo>
                  <a:lnTo>
                    <a:pt x="1164" y="1012"/>
                  </a:lnTo>
                  <a:lnTo>
                    <a:pt x="1148" y="1022"/>
                  </a:lnTo>
                  <a:lnTo>
                    <a:pt x="1128" y="1030"/>
                  </a:lnTo>
                  <a:lnTo>
                    <a:pt x="1110" y="1038"/>
                  </a:lnTo>
                  <a:lnTo>
                    <a:pt x="1090" y="1046"/>
                  </a:lnTo>
                  <a:lnTo>
                    <a:pt x="1068" y="1050"/>
                  </a:lnTo>
                  <a:lnTo>
                    <a:pt x="1046" y="1054"/>
                  </a:lnTo>
                  <a:lnTo>
                    <a:pt x="1022" y="1058"/>
                  </a:lnTo>
                  <a:lnTo>
                    <a:pt x="998" y="1058"/>
                  </a:lnTo>
                  <a:lnTo>
                    <a:pt x="948" y="1058"/>
                  </a:lnTo>
                  <a:lnTo>
                    <a:pt x="894" y="1054"/>
                  </a:lnTo>
                  <a:lnTo>
                    <a:pt x="838" y="1044"/>
                  </a:lnTo>
                  <a:lnTo>
                    <a:pt x="780" y="1030"/>
                  </a:lnTo>
                  <a:lnTo>
                    <a:pt x="722" y="1010"/>
                  </a:lnTo>
                  <a:lnTo>
                    <a:pt x="660" y="986"/>
                  </a:lnTo>
                  <a:lnTo>
                    <a:pt x="600" y="958"/>
                  </a:lnTo>
                  <a:lnTo>
                    <a:pt x="538" y="926"/>
                  </a:lnTo>
                  <a:lnTo>
                    <a:pt x="476" y="890"/>
                  </a:lnTo>
                  <a:lnTo>
                    <a:pt x="416" y="848"/>
                  </a:lnTo>
                  <a:lnTo>
                    <a:pt x="416" y="848"/>
                  </a:lnTo>
                  <a:close/>
                </a:path>
              </a:pathLst>
            </a:custGeom>
            <a:noFill/>
            <a:ln w="9525">
              <a:gradFill>
                <a:gsLst>
                  <a:gs pos="0">
                    <a:srgbClr val="FA0000">
                      <a:alpha val="0"/>
                    </a:srgbClr>
                  </a:gs>
                  <a:gs pos="22000">
                    <a:srgbClr val="FA0000">
                      <a:alpha val="65000"/>
                    </a:srgbClr>
                  </a:gs>
                  <a:gs pos="72000">
                    <a:srgbClr val="FAC000">
                      <a:alpha val="0"/>
                    </a:srgbClr>
                  </a:gs>
                  <a:gs pos="50000">
                    <a:srgbClr val="FAC000">
                      <a:alpha val="47000"/>
                    </a:srgbClr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30" name="Freeform 15"/>
            <p:cNvSpPr/>
            <p:nvPr/>
          </p:nvSpPr>
          <p:spPr bwMode="auto">
            <a:xfrm>
              <a:off x="3206719" y="4626136"/>
              <a:ext cx="5807842" cy="4788819"/>
            </a:xfrm>
            <a:custGeom>
              <a:avLst/>
              <a:gdLst/>
              <a:ahLst/>
              <a:cxnLst>
                <a:cxn ang="0">
                  <a:pos x="730" y="1392"/>
                </a:cxn>
                <a:cxn ang="0">
                  <a:pos x="936" y="1494"/>
                </a:cxn>
                <a:cxn ang="0">
                  <a:pos x="1146" y="1568"/>
                </a:cxn>
                <a:cxn ang="0">
                  <a:pos x="1338" y="1616"/>
                </a:cxn>
                <a:cxn ang="0">
                  <a:pos x="1360" y="1616"/>
                </a:cxn>
                <a:cxn ang="0">
                  <a:pos x="1086" y="1526"/>
                </a:cxn>
                <a:cxn ang="0">
                  <a:pos x="866" y="1412"/>
                </a:cxn>
                <a:cxn ang="0">
                  <a:pos x="710" y="1304"/>
                </a:cxn>
                <a:cxn ang="0">
                  <a:pos x="582" y="1182"/>
                </a:cxn>
                <a:cxn ang="0">
                  <a:pos x="480" y="1052"/>
                </a:cxn>
                <a:cxn ang="0">
                  <a:pos x="404" y="918"/>
                </a:cxn>
                <a:cxn ang="0">
                  <a:pos x="358" y="786"/>
                </a:cxn>
                <a:cxn ang="0">
                  <a:pos x="340" y="662"/>
                </a:cxn>
                <a:cxn ang="0">
                  <a:pos x="354" y="550"/>
                </a:cxn>
                <a:cxn ang="0">
                  <a:pos x="398" y="458"/>
                </a:cxn>
                <a:cxn ang="0">
                  <a:pos x="452" y="402"/>
                </a:cxn>
                <a:cxn ang="0">
                  <a:pos x="544" y="354"/>
                </a:cxn>
                <a:cxn ang="0">
                  <a:pos x="660" y="330"/>
                </a:cxn>
                <a:cxn ang="0">
                  <a:pos x="792" y="334"/>
                </a:cxn>
                <a:cxn ang="0">
                  <a:pos x="938" y="360"/>
                </a:cxn>
                <a:cxn ang="0">
                  <a:pos x="1092" y="412"/>
                </a:cxn>
                <a:cxn ang="0">
                  <a:pos x="1250" y="488"/>
                </a:cxn>
                <a:cxn ang="0">
                  <a:pos x="1410" y="586"/>
                </a:cxn>
                <a:cxn ang="0">
                  <a:pos x="1576" y="712"/>
                </a:cxn>
                <a:cxn ang="0">
                  <a:pos x="1772" y="906"/>
                </a:cxn>
                <a:cxn ang="0">
                  <a:pos x="1898" y="1100"/>
                </a:cxn>
                <a:cxn ang="0">
                  <a:pos x="1954" y="1296"/>
                </a:cxn>
                <a:cxn ang="0">
                  <a:pos x="1962" y="1364"/>
                </a:cxn>
                <a:cxn ang="0">
                  <a:pos x="1972" y="1230"/>
                </a:cxn>
                <a:cxn ang="0">
                  <a:pos x="1956" y="1098"/>
                </a:cxn>
                <a:cxn ang="0">
                  <a:pos x="1914" y="968"/>
                </a:cxn>
                <a:cxn ang="0">
                  <a:pos x="1844" y="838"/>
                </a:cxn>
                <a:cxn ang="0">
                  <a:pos x="1748" y="710"/>
                </a:cxn>
                <a:cxn ang="0">
                  <a:pos x="1520" y="484"/>
                </a:cxn>
                <a:cxn ang="0">
                  <a:pos x="1304" y="318"/>
                </a:cxn>
                <a:cxn ang="0">
                  <a:pos x="1108" y="198"/>
                </a:cxn>
                <a:cxn ang="0">
                  <a:pos x="912" y="104"/>
                </a:cxn>
                <a:cxn ang="0">
                  <a:pos x="722" y="40"/>
                </a:cxn>
                <a:cxn ang="0">
                  <a:pos x="542" y="6"/>
                </a:cxn>
                <a:cxn ang="0">
                  <a:pos x="378" y="2"/>
                </a:cxn>
                <a:cxn ang="0">
                  <a:pos x="238" y="30"/>
                </a:cxn>
                <a:cxn ang="0">
                  <a:pos x="124" y="92"/>
                </a:cxn>
                <a:cxn ang="0">
                  <a:pos x="62" y="160"/>
                </a:cxn>
                <a:cxn ang="0">
                  <a:pos x="12" y="274"/>
                </a:cxn>
                <a:cxn ang="0">
                  <a:pos x="0" y="406"/>
                </a:cxn>
                <a:cxn ang="0">
                  <a:pos x="24" y="554"/>
                </a:cxn>
                <a:cxn ang="0">
                  <a:pos x="84" y="712"/>
                </a:cxn>
                <a:cxn ang="0">
                  <a:pos x="176" y="874"/>
                </a:cxn>
                <a:cxn ang="0">
                  <a:pos x="298" y="1036"/>
                </a:cxn>
                <a:cxn ang="0">
                  <a:pos x="452" y="1190"/>
                </a:cxn>
                <a:cxn ang="0">
                  <a:pos x="636" y="1334"/>
                </a:cxn>
              </a:cxnLst>
              <a:rect l="0" t="0" r="r" b="b"/>
              <a:pathLst>
                <a:path w="1972" h="1626">
                  <a:moveTo>
                    <a:pt x="636" y="1334"/>
                  </a:moveTo>
                  <a:lnTo>
                    <a:pt x="636" y="1334"/>
                  </a:lnTo>
                  <a:lnTo>
                    <a:pt x="682" y="1364"/>
                  </a:lnTo>
                  <a:lnTo>
                    <a:pt x="730" y="1392"/>
                  </a:lnTo>
                  <a:lnTo>
                    <a:pt x="780" y="1420"/>
                  </a:lnTo>
                  <a:lnTo>
                    <a:pt x="832" y="1446"/>
                  </a:lnTo>
                  <a:lnTo>
                    <a:pt x="884" y="1470"/>
                  </a:lnTo>
                  <a:lnTo>
                    <a:pt x="936" y="1494"/>
                  </a:lnTo>
                  <a:lnTo>
                    <a:pt x="990" y="1516"/>
                  </a:lnTo>
                  <a:lnTo>
                    <a:pt x="1042" y="1534"/>
                  </a:lnTo>
                  <a:lnTo>
                    <a:pt x="1096" y="1552"/>
                  </a:lnTo>
                  <a:lnTo>
                    <a:pt x="1146" y="1568"/>
                  </a:lnTo>
                  <a:lnTo>
                    <a:pt x="1198" y="1584"/>
                  </a:lnTo>
                  <a:lnTo>
                    <a:pt x="1246" y="1596"/>
                  </a:lnTo>
                  <a:lnTo>
                    <a:pt x="1294" y="1606"/>
                  </a:lnTo>
                  <a:lnTo>
                    <a:pt x="1338" y="1616"/>
                  </a:lnTo>
                  <a:lnTo>
                    <a:pt x="1380" y="1622"/>
                  </a:lnTo>
                  <a:lnTo>
                    <a:pt x="1420" y="1626"/>
                  </a:lnTo>
                  <a:lnTo>
                    <a:pt x="1420" y="1626"/>
                  </a:lnTo>
                  <a:lnTo>
                    <a:pt x="1360" y="1616"/>
                  </a:lnTo>
                  <a:lnTo>
                    <a:pt x="1296" y="1600"/>
                  </a:lnTo>
                  <a:lnTo>
                    <a:pt x="1228" y="1580"/>
                  </a:lnTo>
                  <a:lnTo>
                    <a:pt x="1158" y="1554"/>
                  </a:lnTo>
                  <a:lnTo>
                    <a:pt x="1086" y="1526"/>
                  </a:lnTo>
                  <a:lnTo>
                    <a:pt x="1014" y="1492"/>
                  </a:lnTo>
                  <a:lnTo>
                    <a:pt x="940" y="1454"/>
                  </a:lnTo>
                  <a:lnTo>
                    <a:pt x="866" y="1412"/>
                  </a:lnTo>
                  <a:lnTo>
                    <a:pt x="866" y="1412"/>
                  </a:lnTo>
                  <a:lnTo>
                    <a:pt x="824" y="1386"/>
                  </a:lnTo>
                  <a:lnTo>
                    <a:pt x="786" y="1360"/>
                  </a:lnTo>
                  <a:lnTo>
                    <a:pt x="748" y="1332"/>
                  </a:lnTo>
                  <a:lnTo>
                    <a:pt x="710" y="1304"/>
                  </a:lnTo>
                  <a:lnTo>
                    <a:pt x="676" y="1274"/>
                  </a:lnTo>
                  <a:lnTo>
                    <a:pt x="644" y="1244"/>
                  </a:lnTo>
                  <a:lnTo>
                    <a:pt x="612" y="1214"/>
                  </a:lnTo>
                  <a:lnTo>
                    <a:pt x="582" y="1182"/>
                  </a:lnTo>
                  <a:lnTo>
                    <a:pt x="554" y="1150"/>
                  </a:lnTo>
                  <a:lnTo>
                    <a:pt x="528" y="1118"/>
                  </a:lnTo>
                  <a:lnTo>
                    <a:pt x="502" y="1084"/>
                  </a:lnTo>
                  <a:lnTo>
                    <a:pt x="480" y="1052"/>
                  </a:lnTo>
                  <a:lnTo>
                    <a:pt x="458" y="1018"/>
                  </a:lnTo>
                  <a:lnTo>
                    <a:pt x="438" y="984"/>
                  </a:lnTo>
                  <a:lnTo>
                    <a:pt x="420" y="950"/>
                  </a:lnTo>
                  <a:lnTo>
                    <a:pt x="404" y="918"/>
                  </a:lnTo>
                  <a:lnTo>
                    <a:pt x="390" y="884"/>
                  </a:lnTo>
                  <a:lnTo>
                    <a:pt x="378" y="852"/>
                  </a:lnTo>
                  <a:lnTo>
                    <a:pt x="366" y="818"/>
                  </a:lnTo>
                  <a:lnTo>
                    <a:pt x="358" y="786"/>
                  </a:lnTo>
                  <a:lnTo>
                    <a:pt x="350" y="754"/>
                  </a:lnTo>
                  <a:lnTo>
                    <a:pt x="346" y="722"/>
                  </a:lnTo>
                  <a:lnTo>
                    <a:pt x="342" y="692"/>
                  </a:lnTo>
                  <a:lnTo>
                    <a:pt x="340" y="662"/>
                  </a:lnTo>
                  <a:lnTo>
                    <a:pt x="342" y="632"/>
                  </a:lnTo>
                  <a:lnTo>
                    <a:pt x="344" y="604"/>
                  </a:lnTo>
                  <a:lnTo>
                    <a:pt x="348" y="578"/>
                  </a:lnTo>
                  <a:lnTo>
                    <a:pt x="354" y="550"/>
                  </a:lnTo>
                  <a:lnTo>
                    <a:pt x="362" y="526"/>
                  </a:lnTo>
                  <a:lnTo>
                    <a:pt x="372" y="502"/>
                  </a:lnTo>
                  <a:lnTo>
                    <a:pt x="384" y="478"/>
                  </a:lnTo>
                  <a:lnTo>
                    <a:pt x="398" y="458"/>
                  </a:lnTo>
                  <a:lnTo>
                    <a:pt x="398" y="458"/>
                  </a:lnTo>
                  <a:lnTo>
                    <a:pt x="414" y="438"/>
                  </a:lnTo>
                  <a:lnTo>
                    <a:pt x="432" y="420"/>
                  </a:lnTo>
                  <a:lnTo>
                    <a:pt x="452" y="402"/>
                  </a:lnTo>
                  <a:lnTo>
                    <a:pt x="472" y="388"/>
                  </a:lnTo>
                  <a:lnTo>
                    <a:pt x="496" y="376"/>
                  </a:lnTo>
                  <a:lnTo>
                    <a:pt x="520" y="364"/>
                  </a:lnTo>
                  <a:lnTo>
                    <a:pt x="544" y="354"/>
                  </a:lnTo>
                  <a:lnTo>
                    <a:pt x="572" y="346"/>
                  </a:lnTo>
                  <a:lnTo>
                    <a:pt x="600" y="340"/>
                  </a:lnTo>
                  <a:lnTo>
                    <a:pt x="630" y="334"/>
                  </a:lnTo>
                  <a:lnTo>
                    <a:pt x="660" y="330"/>
                  </a:lnTo>
                  <a:lnTo>
                    <a:pt x="692" y="330"/>
                  </a:lnTo>
                  <a:lnTo>
                    <a:pt x="724" y="328"/>
                  </a:lnTo>
                  <a:lnTo>
                    <a:pt x="758" y="330"/>
                  </a:lnTo>
                  <a:lnTo>
                    <a:pt x="792" y="334"/>
                  </a:lnTo>
                  <a:lnTo>
                    <a:pt x="828" y="338"/>
                  </a:lnTo>
                  <a:lnTo>
                    <a:pt x="864" y="344"/>
                  </a:lnTo>
                  <a:lnTo>
                    <a:pt x="900" y="352"/>
                  </a:lnTo>
                  <a:lnTo>
                    <a:pt x="938" y="360"/>
                  </a:lnTo>
                  <a:lnTo>
                    <a:pt x="976" y="372"/>
                  </a:lnTo>
                  <a:lnTo>
                    <a:pt x="1014" y="384"/>
                  </a:lnTo>
                  <a:lnTo>
                    <a:pt x="1052" y="398"/>
                  </a:lnTo>
                  <a:lnTo>
                    <a:pt x="1092" y="412"/>
                  </a:lnTo>
                  <a:lnTo>
                    <a:pt x="1132" y="428"/>
                  </a:lnTo>
                  <a:lnTo>
                    <a:pt x="1170" y="446"/>
                  </a:lnTo>
                  <a:lnTo>
                    <a:pt x="1210" y="466"/>
                  </a:lnTo>
                  <a:lnTo>
                    <a:pt x="1250" y="488"/>
                  </a:lnTo>
                  <a:lnTo>
                    <a:pt x="1290" y="510"/>
                  </a:lnTo>
                  <a:lnTo>
                    <a:pt x="1330" y="534"/>
                  </a:lnTo>
                  <a:lnTo>
                    <a:pt x="1370" y="560"/>
                  </a:lnTo>
                  <a:lnTo>
                    <a:pt x="1410" y="586"/>
                  </a:lnTo>
                  <a:lnTo>
                    <a:pt x="1450" y="614"/>
                  </a:lnTo>
                  <a:lnTo>
                    <a:pt x="1450" y="614"/>
                  </a:lnTo>
                  <a:lnTo>
                    <a:pt x="1514" y="662"/>
                  </a:lnTo>
                  <a:lnTo>
                    <a:pt x="1576" y="712"/>
                  </a:lnTo>
                  <a:lnTo>
                    <a:pt x="1632" y="760"/>
                  </a:lnTo>
                  <a:lnTo>
                    <a:pt x="1682" y="808"/>
                  </a:lnTo>
                  <a:lnTo>
                    <a:pt x="1730" y="856"/>
                  </a:lnTo>
                  <a:lnTo>
                    <a:pt x="1772" y="906"/>
                  </a:lnTo>
                  <a:lnTo>
                    <a:pt x="1810" y="954"/>
                  </a:lnTo>
                  <a:lnTo>
                    <a:pt x="1844" y="1002"/>
                  </a:lnTo>
                  <a:lnTo>
                    <a:pt x="1872" y="1050"/>
                  </a:lnTo>
                  <a:lnTo>
                    <a:pt x="1898" y="1100"/>
                  </a:lnTo>
                  <a:lnTo>
                    <a:pt x="1918" y="1148"/>
                  </a:lnTo>
                  <a:lnTo>
                    <a:pt x="1934" y="1198"/>
                  </a:lnTo>
                  <a:lnTo>
                    <a:pt x="1946" y="1246"/>
                  </a:lnTo>
                  <a:lnTo>
                    <a:pt x="1954" y="1296"/>
                  </a:lnTo>
                  <a:lnTo>
                    <a:pt x="1956" y="1348"/>
                  </a:lnTo>
                  <a:lnTo>
                    <a:pt x="1956" y="1398"/>
                  </a:lnTo>
                  <a:lnTo>
                    <a:pt x="1956" y="1398"/>
                  </a:lnTo>
                  <a:lnTo>
                    <a:pt x="1962" y="1364"/>
                  </a:lnTo>
                  <a:lnTo>
                    <a:pt x="1968" y="1330"/>
                  </a:lnTo>
                  <a:lnTo>
                    <a:pt x="1972" y="1298"/>
                  </a:lnTo>
                  <a:lnTo>
                    <a:pt x="1972" y="1264"/>
                  </a:lnTo>
                  <a:lnTo>
                    <a:pt x="1972" y="1230"/>
                  </a:lnTo>
                  <a:lnTo>
                    <a:pt x="1972" y="1198"/>
                  </a:lnTo>
                  <a:lnTo>
                    <a:pt x="1968" y="1164"/>
                  </a:lnTo>
                  <a:lnTo>
                    <a:pt x="1962" y="1132"/>
                  </a:lnTo>
                  <a:lnTo>
                    <a:pt x="1956" y="1098"/>
                  </a:lnTo>
                  <a:lnTo>
                    <a:pt x="1948" y="1066"/>
                  </a:lnTo>
                  <a:lnTo>
                    <a:pt x="1938" y="1034"/>
                  </a:lnTo>
                  <a:lnTo>
                    <a:pt x="1926" y="1000"/>
                  </a:lnTo>
                  <a:lnTo>
                    <a:pt x="1914" y="968"/>
                  </a:lnTo>
                  <a:lnTo>
                    <a:pt x="1898" y="936"/>
                  </a:lnTo>
                  <a:lnTo>
                    <a:pt x="1882" y="904"/>
                  </a:lnTo>
                  <a:lnTo>
                    <a:pt x="1864" y="870"/>
                  </a:lnTo>
                  <a:lnTo>
                    <a:pt x="1844" y="838"/>
                  </a:lnTo>
                  <a:lnTo>
                    <a:pt x="1822" y="806"/>
                  </a:lnTo>
                  <a:lnTo>
                    <a:pt x="1800" y="774"/>
                  </a:lnTo>
                  <a:lnTo>
                    <a:pt x="1774" y="742"/>
                  </a:lnTo>
                  <a:lnTo>
                    <a:pt x="1748" y="710"/>
                  </a:lnTo>
                  <a:lnTo>
                    <a:pt x="1720" y="678"/>
                  </a:lnTo>
                  <a:lnTo>
                    <a:pt x="1660" y="612"/>
                  </a:lnTo>
                  <a:lnTo>
                    <a:pt x="1592" y="548"/>
                  </a:lnTo>
                  <a:lnTo>
                    <a:pt x="1520" y="484"/>
                  </a:lnTo>
                  <a:lnTo>
                    <a:pt x="1440" y="418"/>
                  </a:lnTo>
                  <a:lnTo>
                    <a:pt x="1354" y="352"/>
                  </a:lnTo>
                  <a:lnTo>
                    <a:pt x="1354" y="352"/>
                  </a:lnTo>
                  <a:lnTo>
                    <a:pt x="1304" y="318"/>
                  </a:lnTo>
                  <a:lnTo>
                    <a:pt x="1256" y="286"/>
                  </a:lnTo>
                  <a:lnTo>
                    <a:pt x="1206" y="254"/>
                  </a:lnTo>
                  <a:lnTo>
                    <a:pt x="1158" y="226"/>
                  </a:lnTo>
                  <a:lnTo>
                    <a:pt x="1108" y="198"/>
                  </a:lnTo>
                  <a:lnTo>
                    <a:pt x="1058" y="172"/>
                  </a:lnTo>
                  <a:lnTo>
                    <a:pt x="1010" y="148"/>
                  </a:lnTo>
                  <a:lnTo>
                    <a:pt x="960" y="124"/>
                  </a:lnTo>
                  <a:lnTo>
                    <a:pt x="912" y="104"/>
                  </a:lnTo>
                  <a:lnTo>
                    <a:pt x="864" y="86"/>
                  </a:lnTo>
                  <a:lnTo>
                    <a:pt x="816" y="68"/>
                  </a:lnTo>
                  <a:lnTo>
                    <a:pt x="768" y="54"/>
                  </a:lnTo>
                  <a:lnTo>
                    <a:pt x="722" y="40"/>
                  </a:lnTo>
                  <a:lnTo>
                    <a:pt x="674" y="28"/>
                  </a:lnTo>
                  <a:lnTo>
                    <a:pt x="630" y="18"/>
                  </a:lnTo>
                  <a:lnTo>
                    <a:pt x="586" y="12"/>
                  </a:lnTo>
                  <a:lnTo>
                    <a:pt x="542" y="6"/>
                  </a:lnTo>
                  <a:lnTo>
                    <a:pt x="498" y="2"/>
                  </a:lnTo>
                  <a:lnTo>
                    <a:pt x="458" y="0"/>
                  </a:lnTo>
                  <a:lnTo>
                    <a:pt x="418" y="0"/>
                  </a:lnTo>
                  <a:lnTo>
                    <a:pt x="378" y="2"/>
                  </a:lnTo>
                  <a:lnTo>
                    <a:pt x="342" y="6"/>
                  </a:lnTo>
                  <a:lnTo>
                    <a:pt x="306" y="12"/>
                  </a:lnTo>
                  <a:lnTo>
                    <a:pt x="270" y="20"/>
                  </a:lnTo>
                  <a:lnTo>
                    <a:pt x="238" y="30"/>
                  </a:lnTo>
                  <a:lnTo>
                    <a:pt x="206" y="44"/>
                  </a:lnTo>
                  <a:lnTo>
                    <a:pt x="178" y="58"/>
                  </a:lnTo>
                  <a:lnTo>
                    <a:pt x="150" y="74"/>
                  </a:lnTo>
                  <a:lnTo>
                    <a:pt x="124" y="92"/>
                  </a:lnTo>
                  <a:lnTo>
                    <a:pt x="102" y="112"/>
                  </a:lnTo>
                  <a:lnTo>
                    <a:pt x="80" y="136"/>
                  </a:lnTo>
                  <a:lnTo>
                    <a:pt x="62" y="160"/>
                  </a:lnTo>
                  <a:lnTo>
                    <a:pt x="62" y="160"/>
                  </a:lnTo>
                  <a:lnTo>
                    <a:pt x="46" y="186"/>
                  </a:lnTo>
                  <a:lnTo>
                    <a:pt x="32" y="214"/>
                  </a:lnTo>
                  <a:lnTo>
                    <a:pt x="22" y="242"/>
                  </a:lnTo>
                  <a:lnTo>
                    <a:pt x="12" y="274"/>
                  </a:lnTo>
                  <a:lnTo>
                    <a:pt x="6" y="304"/>
                  </a:lnTo>
                  <a:lnTo>
                    <a:pt x="2" y="338"/>
                  </a:lnTo>
                  <a:lnTo>
                    <a:pt x="0" y="372"/>
                  </a:lnTo>
                  <a:lnTo>
                    <a:pt x="0" y="406"/>
                  </a:lnTo>
                  <a:lnTo>
                    <a:pt x="4" y="442"/>
                  </a:lnTo>
                  <a:lnTo>
                    <a:pt x="8" y="478"/>
                  </a:lnTo>
                  <a:lnTo>
                    <a:pt x="16" y="516"/>
                  </a:lnTo>
                  <a:lnTo>
                    <a:pt x="24" y="554"/>
                  </a:lnTo>
                  <a:lnTo>
                    <a:pt x="36" y="592"/>
                  </a:lnTo>
                  <a:lnTo>
                    <a:pt x="50" y="632"/>
                  </a:lnTo>
                  <a:lnTo>
                    <a:pt x="66" y="672"/>
                  </a:lnTo>
                  <a:lnTo>
                    <a:pt x="84" y="712"/>
                  </a:lnTo>
                  <a:lnTo>
                    <a:pt x="104" y="752"/>
                  </a:lnTo>
                  <a:lnTo>
                    <a:pt x="126" y="792"/>
                  </a:lnTo>
                  <a:lnTo>
                    <a:pt x="150" y="834"/>
                  </a:lnTo>
                  <a:lnTo>
                    <a:pt x="176" y="874"/>
                  </a:lnTo>
                  <a:lnTo>
                    <a:pt x="204" y="914"/>
                  </a:lnTo>
                  <a:lnTo>
                    <a:pt x="234" y="956"/>
                  </a:lnTo>
                  <a:lnTo>
                    <a:pt x="264" y="996"/>
                  </a:lnTo>
                  <a:lnTo>
                    <a:pt x="298" y="1036"/>
                  </a:lnTo>
                  <a:lnTo>
                    <a:pt x="334" y="1074"/>
                  </a:lnTo>
                  <a:lnTo>
                    <a:pt x="372" y="1114"/>
                  </a:lnTo>
                  <a:lnTo>
                    <a:pt x="412" y="1152"/>
                  </a:lnTo>
                  <a:lnTo>
                    <a:pt x="452" y="1190"/>
                  </a:lnTo>
                  <a:lnTo>
                    <a:pt x="496" y="1228"/>
                  </a:lnTo>
                  <a:lnTo>
                    <a:pt x="540" y="1264"/>
                  </a:lnTo>
                  <a:lnTo>
                    <a:pt x="588" y="1300"/>
                  </a:lnTo>
                  <a:lnTo>
                    <a:pt x="636" y="1334"/>
                  </a:lnTo>
                  <a:lnTo>
                    <a:pt x="636" y="1334"/>
                  </a:lnTo>
                  <a:close/>
                </a:path>
              </a:pathLst>
            </a:custGeom>
            <a:noFill/>
            <a:ln w="9525">
              <a:gradFill>
                <a:gsLst>
                  <a:gs pos="1250">
                    <a:srgbClr val="FAC000">
                      <a:alpha val="0"/>
                    </a:srgbClr>
                  </a:gs>
                  <a:gs pos="22000">
                    <a:srgbClr val="FAC000">
                      <a:alpha val="44000"/>
                    </a:srgbClr>
                  </a:gs>
                  <a:gs pos="50000">
                    <a:srgbClr val="FA0000">
                      <a:alpha val="0"/>
                    </a:srgbClr>
                  </a:gs>
                  <a:gs pos="42000">
                    <a:srgbClr val="FA0000"/>
                  </a:gs>
                </a:gsLst>
                <a:lin ang="5400000" scaled="0"/>
              </a:gradFill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98438" y="4540250"/>
            <a:ext cx="8785225" cy="714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407400" y="4468813"/>
            <a:ext cx="433388" cy="431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453438" y="4513263"/>
            <a:ext cx="341312" cy="3413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/>
          </a:p>
        </p:txBody>
      </p:sp>
      <p:sp>
        <p:nvSpPr>
          <p:cNvPr id="34" name="TextBox 32"/>
          <p:cNvSpPr txBox="1">
            <a:spLocks noChangeArrowheads="1"/>
          </p:cNvSpPr>
          <p:nvPr/>
        </p:nvSpPr>
        <p:spPr bwMode="auto">
          <a:xfrm>
            <a:off x="414338" y="4665663"/>
            <a:ext cx="40338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　</a:t>
            </a:r>
            <a:r>
              <a:rPr lang="zh-CN" altLang="en-US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版权归上海非凡进修学院  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www.feifanedu.com.cn</a:t>
            </a:r>
            <a:endParaRPr lang="zh-CN" altLang="en-US" sz="1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3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407400" y="4537075"/>
            <a:ext cx="433388" cy="3127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 noProof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ea"/>
              </a:defRPr>
            </a:lvl1pPr>
          </a:lstStyle>
          <a:p>
            <a:fld id="{8541C5F1-40CC-BB4F-B4F2-A4CD278662DC}" type="slidenum">
              <a:rPr lang="en-US" altLang="zh-CN"/>
              <a:t>‹#›</a:t>
            </a:fld>
            <a:endParaRPr lang="en-US" altLang="zh-CN"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842963"/>
            <a:ext cx="8229600" cy="375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indent="179705" algn="l" rtl="0" eaLnBrk="1" fontAlgn="base" hangingPunct="1">
        <a:spcBef>
          <a:spcPct val="0"/>
        </a:spcBef>
        <a:spcAft>
          <a:spcPct val="0"/>
        </a:spcAft>
        <a:buClr>
          <a:srgbClr val="C00000"/>
        </a:buClr>
        <a:buFont typeface="Wingdings" panose="05000000000000000000" pitchFamily="2" charset="2"/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just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57200" algn="just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  <a:ea typeface="+mn-ea"/>
        </a:defRPr>
      </a:lvl2pPr>
      <a:lvl3pPr marL="914400" algn="just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371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5pPr>
      <a:lvl6pPr marL="22860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6pPr>
      <a:lvl7pPr marL="27432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7pPr>
      <a:lvl8pPr marL="32004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8pPr>
      <a:lvl9pPr marL="3657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charset="0"/>
          <a:ea typeface="宋体" panose="02010600030101010101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274638"/>
            <a:ext cx="78867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628650" y="1370013"/>
            <a:ext cx="7886700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buFontTx/>
              <a:buNone/>
              <a:defRPr kumimoji="1"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buFontTx/>
              <a:buNone/>
              <a:defRPr kumimoji="1" sz="1200">
                <a:solidFill>
                  <a:schemeClr val="tx1">
                    <a:tint val="75000"/>
                  </a:schemeClr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Tx/>
              <a:buNone/>
              <a:defRPr kumimoji="1"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5D004DB-C2FB-C74B-B0B2-3ED74DEBE3F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gi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F925E62-B7F4-7B46-AF25-AEDDE9FBF271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969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69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82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第二章：语义化标签</a:t>
            </a:r>
          </a:p>
        </p:txBody>
      </p:sp>
      <p:sp>
        <p:nvSpPr>
          <p:cNvPr id="29700" name="文本框 2"/>
          <p:cNvSpPr txBox="1">
            <a:spLocks noChangeArrowheads="1"/>
          </p:cNvSpPr>
          <p:nvPr/>
        </p:nvSpPr>
        <p:spPr bwMode="auto">
          <a:xfrm>
            <a:off x="328613" y="711200"/>
            <a:ext cx="7331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 typeface="Wingdings" panose="05000000000000000000" pitchFamily="2" charset="2"/>
              <a:buNone/>
            </a:pPr>
            <a:r>
              <a:rPr lang="en-US" altLang="zh-CN" dirty="0"/>
              <a:t>1.</a:t>
            </a:r>
            <a:r>
              <a:rPr lang="zh-CN" altLang="en-US" dirty="0"/>
              <a:t>&lt;header&gt;标签用于定义文档的页眉（介绍信息）。</a:t>
            </a:r>
          </a:p>
        </p:txBody>
      </p:sp>
      <p:pic>
        <p:nvPicPr>
          <p:cNvPr id="29701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79500"/>
            <a:ext cx="3751263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文本框 6"/>
          <p:cNvSpPr txBox="1">
            <a:spLocks noChangeArrowheads="1"/>
          </p:cNvSpPr>
          <p:nvPr/>
        </p:nvSpPr>
        <p:spPr bwMode="auto">
          <a:xfrm>
            <a:off x="328613" y="2628900"/>
            <a:ext cx="7454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2.</a:t>
            </a:r>
            <a:r>
              <a:rPr lang="zh-CN" altLang="en-US"/>
              <a:t>&lt;nav&gt;标签用于定义导航链接。 </a:t>
            </a:r>
          </a:p>
        </p:txBody>
      </p:sp>
      <p:pic>
        <p:nvPicPr>
          <p:cNvPr id="2970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111500"/>
            <a:ext cx="4240213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242888" y="1438762"/>
            <a:ext cx="34650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xStart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发散开始圆心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yStart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发散开始圆心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radiusStart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发散开始圆的半径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xEnd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发散结束圆心的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yEnd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发散结束圆心的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radiusEnd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发散结束圆的半径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offset: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设定的颜色离渐变结束点的偏移量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(0~1)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color: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绘制时要使用的颜色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242888" y="771550"/>
            <a:ext cx="8597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径向渐变 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var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rg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=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context.createRadialGradient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xStart,yStart,radiusStart,xEnd,yEnd,radiusEnd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径向渐变 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rg.addColorStop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宋体" charset="0"/>
              </a:rPr>
              <a:t>offset,color</a:t>
            </a:r>
            <a:r>
              <a:rPr lang="en-US" altLang="zh-CN" sz="1400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zh-CN" altLang="en-US" sz="1400" dirty="0">
              <a:solidFill>
                <a:srgbClr val="000000"/>
              </a:solidFill>
              <a:latin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102901"/>
            <a:ext cx="5345608" cy="183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86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347614"/>
            <a:ext cx="5220072" cy="2200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806" y="1185691"/>
            <a:ext cx="2592288" cy="25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6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62583"/>
            <a:ext cx="6732240" cy="15445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21" y="2307176"/>
            <a:ext cx="4551908" cy="20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1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51825"/>
              </p:ext>
            </p:extLst>
          </p:nvPr>
        </p:nvGraphicFramePr>
        <p:xfrm>
          <a:off x="711200" y="1658937"/>
          <a:ext cx="79928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shadowColor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设置或返回用于阴影的颜色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shadowBlur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设置或返回用于阴影的模糊级别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shadowOffsetX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设置或返回阴影距形状的水平距离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shadowOffsetY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设置或返回阴影距形状的垂直距离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67916" y="658813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21.</a:t>
            </a:r>
            <a:r>
              <a:rPr kumimoji="1" lang="zh-CN" altLang="en-US" dirty="0"/>
              <a:t>添加阴影效果</a:t>
            </a:r>
          </a:p>
        </p:txBody>
      </p:sp>
    </p:spTree>
    <p:extLst>
      <p:ext uri="{BB962C8B-B14F-4D97-AF65-F5344CB8AC3E}">
        <p14:creationId xmlns:p14="http://schemas.microsoft.com/office/powerpoint/2010/main" val="13486014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42263" y="843558"/>
            <a:ext cx="23555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shadowOffsetX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 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阴影的横向位移量（默认值为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）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shadowOffsetY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 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阴影的纵向位移量（默认值为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0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）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shadowColor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 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阴影的颜色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shadowBlur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 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阴影的模糊范围（值越大越模糊）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27" y="699542"/>
            <a:ext cx="5211688" cy="21565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052120"/>
            <a:ext cx="2072522" cy="12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173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527007"/>
              </p:ext>
            </p:extLst>
          </p:nvPr>
        </p:nvGraphicFramePr>
        <p:xfrm>
          <a:off x="579612" y="1419622"/>
          <a:ext cx="79928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font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设置或返回文本内容的当前字体属性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textAlign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设置或返回文本内容的当前对齐方式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textBaseline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设置或返回在绘制文本时使用的当前文本基线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14710"/>
              </p:ext>
            </p:extLst>
          </p:nvPr>
        </p:nvGraphicFramePr>
        <p:xfrm>
          <a:off x="579612" y="2906977"/>
          <a:ext cx="79928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fillText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在画布上绘制</a:t>
                      </a:r>
                      <a:r>
                        <a:rPr lang="en-US" altLang="zh-CN" dirty="0">
                          <a:effectLst/>
                        </a:rPr>
                        <a:t>"</a:t>
                      </a:r>
                      <a:r>
                        <a:rPr lang="zh-CN" altLang="en-US" dirty="0">
                          <a:effectLst/>
                        </a:rPr>
                        <a:t>被填充的</a:t>
                      </a:r>
                      <a:r>
                        <a:rPr lang="en-US" altLang="zh-CN" dirty="0">
                          <a:effectLst/>
                        </a:rPr>
                        <a:t>"</a:t>
                      </a:r>
                      <a:r>
                        <a:rPr lang="zh-CN" altLang="en-US" dirty="0">
                          <a:effectLst/>
                        </a:rPr>
                        <a:t>文本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strokeText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在画布上绘制文本（无填充）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measureText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返回包含指定文本宽度的对象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00050" y="675442"/>
            <a:ext cx="269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22.</a:t>
            </a:r>
            <a:r>
              <a:rPr kumimoji="1" lang="zh-CN" altLang="en-US" dirty="0"/>
              <a:t>字体相关属性与方法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67544" y="1923678"/>
            <a:ext cx="74843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text: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要绘制的文字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文字起点的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坐标轴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文字起点的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坐标轴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context.font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设置字体样式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context.textAlign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水平对齐方式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:start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end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right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center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context.textBaseline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垂直对齐方式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:top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hanging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middle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alphabetic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ideographic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bottom</a:t>
            </a:r>
          </a:p>
        </p:txBody>
      </p:sp>
      <p:sp>
        <p:nvSpPr>
          <p:cNvPr id="3" name="矩形 2"/>
          <p:cNvSpPr/>
          <p:nvPr/>
        </p:nvSpPr>
        <p:spPr>
          <a:xfrm>
            <a:off x="400050" y="843558"/>
            <a:ext cx="7468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填充文字：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context.fillText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text,x,y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  <a:p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绘制文字轮廓 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context.strokeText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text,x,y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09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915566"/>
            <a:ext cx="4536503" cy="302433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6134"/>
            <a:ext cx="4546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16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958" y="2015288"/>
            <a:ext cx="3764136" cy="18820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1" y="1419622"/>
            <a:ext cx="4279900" cy="307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12" y="670604"/>
            <a:ext cx="51689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109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854058"/>
            <a:ext cx="4262763" cy="35242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16" y="888008"/>
            <a:ext cx="3456384" cy="34563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5DCF0D06-94BD-4045-93AB-992DA908B2D8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72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72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82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第二章：语义化标签</a:t>
            </a:r>
          </a:p>
        </p:txBody>
      </p:sp>
      <p:sp>
        <p:nvSpPr>
          <p:cNvPr id="30724" name="文本框 3"/>
          <p:cNvSpPr txBox="1">
            <a:spLocks noChangeArrowheads="1"/>
          </p:cNvSpPr>
          <p:nvPr/>
        </p:nvSpPr>
        <p:spPr bwMode="auto">
          <a:xfrm>
            <a:off x="328613" y="704850"/>
            <a:ext cx="8083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3.</a:t>
            </a:r>
            <a:r>
              <a:rPr lang="zh-CN" altLang="en-US"/>
              <a:t>&lt;article&gt;标签用于定义文章或网页中的主要内容。</a:t>
            </a:r>
          </a:p>
        </p:txBody>
      </p:sp>
      <p:pic>
        <p:nvPicPr>
          <p:cNvPr id="3072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076325"/>
            <a:ext cx="803433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2724150"/>
            <a:ext cx="4884738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6"/>
          <p:cNvSpPr txBox="1">
            <a:spLocks noChangeArrowheads="1"/>
          </p:cNvSpPr>
          <p:nvPr/>
        </p:nvSpPr>
        <p:spPr bwMode="auto">
          <a:xfrm>
            <a:off x="344488" y="2100263"/>
            <a:ext cx="823595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4.&lt;section&gt;</a:t>
            </a:r>
            <a:r>
              <a:rPr lang="zh-CN" altLang="en-US"/>
              <a:t>定义文档的节（section、区段）比如章节、页眉、页脚或文档中的其他部分。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110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30" y="962025"/>
            <a:ext cx="3285490" cy="3248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18A219E0-6051-1040-89A8-13EDC4F01EF4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74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82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第二章：语义化标签</a:t>
            </a:r>
          </a:p>
        </p:txBody>
      </p:sp>
      <p:pic>
        <p:nvPicPr>
          <p:cNvPr id="3174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095375"/>
            <a:ext cx="4884738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文本框 2"/>
          <p:cNvSpPr txBox="1">
            <a:spLocks noChangeArrowheads="1"/>
          </p:cNvSpPr>
          <p:nvPr/>
        </p:nvSpPr>
        <p:spPr bwMode="auto">
          <a:xfrm>
            <a:off x="327025" y="642938"/>
            <a:ext cx="6707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dirty="0"/>
              <a:t>5.</a:t>
            </a:r>
            <a:r>
              <a:rPr lang="zh-CN" altLang="en-US" dirty="0"/>
              <a:t>&lt;aside&gt;定义article以外的内容，aside的内容可用作文章的侧边栏</a:t>
            </a:r>
          </a:p>
        </p:txBody>
      </p:sp>
      <p:sp>
        <p:nvSpPr>
          <p:cNvPr id="31750" name="文本框 4"/>
          <p:cNvSpPr txBox="1">
            <a:spLocks noChangeArrowheads="1"/>
          </p:cNvSpPr>
          <p:nvPr/>
        </p:nvSpPr>
        <p:spPr bwMode="auto">
          <a:xfrm>
            <a:off x="257175" y="2387600"/>
            <a:ext cx="7212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6.</a:t>
            </a:r>
            <a:r>
              <a:rPr lang="zh-CN" altLang="en-US"/>
              <a:t>&lt;figure&gt;用于对元素进行组合，使用figcaption元素为元素组添加标题</a:t>
            </a:r>
          </a:p>
        </p:txBody>
      </p:sp>
      <p:pic>
        <p:nvPicPr>
          <p:cNvPr id="31751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762250"/>
            <a:ext cx="8389938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E88B5897-82DF-2E4B-8C9A-64B6DB100BC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277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77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82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第二章：语义化标签</a:t>
            </a:r>
          </a:p>
        </p:txBody>
      </p:sp>
      <p:pic>
        <p:nvPicPr>
          <p:cNvPr id="32772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07654"/>
            <a:ext cx="44005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文本框 3"/>
          <p:cNvSpPr txBox="1">
            <a:spLocks noChangeArrowheads="1"/>
          </p:cNvSpPr>
          <p:nvPr/>
        </p:nvSpPr>
        <p:spPr bwMode="auto">
          <a:xfrm>
            <a:off x="257175" y="635000"/>
            <a:ext cx="3656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dirty="0"/>
              <a:t>7.</a:t>
            </a:r>
            <a:r>
              <a:rPr lang="zh-CN" altLang="en-US" dirty="0"/>
              <a:t>&lt;footer&gt;定义section或文档的页脚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33794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FBB64190-F860-D144-8B1B-FB3760740D6E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33795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33796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797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33798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799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33800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01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33802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03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33804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05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07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09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11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13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815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69879BA6-3838-7643-B94B-BCF7FA7B43BC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84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4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863600"/>
            <a:ext cx="574198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A984584-31D1-9E43-8294-7417B90E8107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686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86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2228" name="表格 52227"/>
          <p:cNvGraphicFramePr/>
          <p:nvPr/>
        </p:nvGraphicFramePr>
        <p:xfrm>
          <a:off x="711200" y="798513"/>
          <a:ext cx="7702550" cy="3602039"/>
        </p:xfrm>
        <a:graphic>
          <a:graphicData uri="http://schemas.openxmlformats.org/drawingml/2006/table">
            <a:tbl>
              <a:tblPr/>
              <a:tblGrid>
                <a:gridCol w="29409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616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8269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</a:t>
                      </a: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表单的</a:t>
                      </a:r>
                      <a:r>
                        <a:rPr lang="en-US" altLang="zh-CN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</a:t>
                      </a: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新属性值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type="email"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Email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type="url"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</a:t>
                      </a: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URL</a:t>
                      </a: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type="date"</a:t>
                      </a:r>
                      <a:endParaRPr lang="zh-CN" altLang="en-US" sz="14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限制用户输入必须为日期类型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type="time"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限制用户输入必须为时间类型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type="month"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限制用户输入必须为月类型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type="week"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限制用户输入必须为周类型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type="number"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限制用户输入必须为数字类型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type="range"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产生一个滑动条的表单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type="search"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产生一个搜索意义的表单 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9377"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en-US" altLang="zh-CN" sz="1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type="color"</a:t>
                      </a:r>
                      <a:endParaRPr lang="zh-CN" altLang="en-US" sz="140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lvl="0" eaLnBrk="1" hangingPunct="1">
                        <a:buNone/>
                      </a:pPr>
                      <a:r>
                        <a:rPr lang="zh-CN" altLang="en-US" sz="14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生成一个颜色选择表单</a:t>
                      </a:r>
                    </a:p>
                  </a:txBody>
                  <a:tcPr marL="91442" marR="91442" marT="45709" marB="45709">
                    <a:lnL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bg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191F1221-D63A-F647-A5D2-86DAAAB8C5E4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89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892" name="文本框 1"/>
          <p:cNvSpPr txBox="1">
            <a:spLocks noChangeArrowheads="1"/>
          </p:cNvSpPr>
          <p:nvPr/>
        </p:nvSpPr>
        <p:spPr bwMode="auto">
          <a:xfrm>
            <a:off x="400050" y="1008063"/>
            <a:ext cx="82708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dirty="0"/>
              <a:t>email 类型用于应该包含 e-mail 地址的输入域。在提交表单时，会自动验证 email 域的值。</a:t>
            </a:r>
          </a:p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example</a:t>
            </a:r>
            <a:r>
              <a:rPr lang="zh-CN" altLang="en-US" dirty="0">
                <a:solidFill>
                  <a:srgbClr val="FF0000"/>
                </a:solidFill>
              </a:rPr>
              <a:t>：&lt;input type="email" name="user_email" /&gt;</a:t>
            </a:r>
          </a:p>
        </p:txBody>
      </p:sp>
      <p:sp>
        <p:nvSpPr>
          <p:cNvPr id="37893" name="文本框 2"/>
          <p:cNvSpPr txBox="1">
            <a:spLocks noChangeArrowheads="1"/>
          </p:cNvSpPr>
          <p:nvPr/>
        </p:nvSpPr>
        <p:spPr bwMode="auto">
          <a:xfrm>
            <a:off x="314325" y="639763"/>
            <a:ext cx="866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1.</a:t>
            </a:r>
            <a:r>
              <a:rPr lang="zh-CN" altLang="en-US"/>
              <a:t>email</a:t>
            </a:r>
          </a:p>
        </p:txBody>
      </p:sp>
      <p:pic>
        <p:nvPicPr>
          <p:cNvPr id="37894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546350"/>
            <a:ext cx="58483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7A27D15-6CCA-B347-8A50-B81ACFBED80F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891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91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16" name="文本框 1"/>
          <p:cNvSpPr txBox="1">
            <a:spLocks noChangeArrowheads="1"/>
          </p:cNvSpPr>
          <p:nvPr/>
        </p:nvSpPr>
        <p:spPr bwMode="auto">
          <a:xfrm>
            <a:off x="517525" y="1046163"/>
            <a:ext cx="76533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dirty="0"/>
              <a:t>url 类型用于应该包含 URL 地址的输入域。在提交表单时，会自动验证 url 域的值。</a:t>
            </a:r>
          </a:p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example</a:t>
            </a:r>
            <a:r>
              <a:rPr lang="zh-CN" altLang="en-US" dirty="0">
                <a:solidFill>
                  <a:srgbClr val="FF0000"/>
                </a:solidFill>
              </a:rPr>
              <a:t>: &lt;input type="url" name="user_url" /&gt;</a:t>
            </a:r>
            <a:endParaRPr lang="zh-CN" altLang="en-US" dirty="0"/>
          </a:p>
        </p:txBody>
      </p:sp>
      <p:sp>
        <p:nvSpPr>
          <p:cNvPr id="38917" name="文本框 2"/>
          <p:cNvSpPr txBox="1">
            <a:spLocks noChangeArrowheads="1"/>
          </p:cNvSpPr>
          <p:nvPr/>
        </p:nvSpPr>
        <p:spPr bwMode="auto">
          <a:xfrm>
            <a:off x="328613" y="606425"/>
            <a:ext cx="66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2.</a:t>
            </a:r>
            <a:r>
              <a:rPr lang="zh-CN" altLang="en-US"/>
              <a:t>url </a:t>
            </a:r>
          </a:p>
        </p:txBody>
      </p:sp>
      <p:pic>
        <p:nvPicPr>
          <p:cNvPr id="3891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78063"/>
            <a:ext cx="61341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E617D5E5-4BF6-6F4B-BED6-6D52609A7BA6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19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93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40" name="文本框 1"/>
          <p:cNvSpPr txBox="1">
            <a:spLocks noChangeArrowheads="1"/>
          </p:cNvSpPr>
          <p:nvPr/>
        </p:nvSpPr>
        <p:spPr bwMode="auto">
          <a:xfrm>
            <a:off x="368300" y="2422525"/>
            <a:ext cx="840105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sym typeface="微软雅黑" panose="020B0503020204020204" pitchFamily="34" charset="-122"/>
              </a:rPr>
              <a:t>example:</a:t>
            </a:r>
          </a:p>
          <a:p>
            <a:r>
              <a:rPr lang="en-US" altLang="zh-CN" dirty="0">
                <a:latin typeface="宋体" panose="02010600030101010101" pitchFamily="2" charset="-122"/>
                <a:sym typeface="微软雅黑" panose="020B0503020204020204" pitchFamily="34" charset="-122"/>
              </a:rPr>
              <a:t>Date:</a:t>
            </a:r>
            <a:r>
              <a:rPr lang="en-US" altLang="zh-CN" dirty="0">
                <a:latin typeface="宋体" panose="02010600030101010101" pitchFamily="2" charset="-122"/>
              </a:rPr>
              <a:t>&lt;input type="date"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  <a:p>
            <a:r>
              <a:rPr lang="en-US" altLang="zh-CN" dirty="0">
                <a:latin typeface="宋体" panose="02010600030101010101" pitchFamily="2" charset="-122"/>
              </a:rPr>
              <a:t>Month:&lt;input type="month"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  <a:p>
            <a:r>
              <a:rPr lang="en-US" altLang="zh-CN" dirty="0">
                <a:latin typeface="宋体" panose="02010600030101010101" pitchFamily="2" charset="-122"/>
              </a:rPr>
              <a:t>Week:&lt;input type="week"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  <a:p>
            <a:r>
              <a:rPr lang="en-US" altLang="zh-CN" dirty="0">
                <a:latin typeface="宋体" panose="02010600030101010101" pitchFamily="2" charset="-122"/>
              </a:rPr>
              <a:t>Time:&lt;input type="time"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  <a:p>
            <a:r>
              <a:rPr lang="en-US" altLang="zh-CN" dirty="0">
                <a:latin typeface="宋体" panose="02010600030101010101" pitchFamily="2" charset="-122"/>
              </a:rPr>
              <a:t>Date and time:&lt;input type="</a:t>
            </a:r>
            <a:r>
              <a:rPr lang="en-US" altLang="zh-CN" dirty="0" err="1">
                <a:latin typeface="宋体" panose="02010600030101010101" pitchFamily="2" charset="-122"/>
              </a:rPr>
              <a:t>datetime</a:t>
            </a:r>
            <a:r>
              <a:rPr lang="en-US" altLang="zh-CN" dirty="0">
                <a:latin typeface="宋体" panose="02010600030101010101" pitchFamily="2" charset="-122"/>
              </a:rPr>
              <a:t>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  <a:p>
            <a:r>
              <a:rPr lang="en-US" altLang="zh-CN" dirty="0">
                <a:latin typeface="宋体" panose="02010600030101010101" pitchFamily="2" charset="-122"/>
              </a:rPr>
              <a:t>Date and time local:&lt;input type="</a:t>
            </a:r>
            <a:r>
              <a:rPr lang="en-US" altLang="zh-CN" dirty="0" err="1">
                <a:latin typeface="宋体" panose="02010600030101010101" pitchFamily="2" charset="-122"/>
              </a:rPr>
              <a:t>datetime</a:t>
            </a:r>
            <a:r>
              <a:rPr lang="en-US" altLang="zh-CN" dirty="0">
                <a:latin typeface="宋体" panose="02010600030101010101" pitchFamily="2" charset="-122"/>
              </a:rPr>
              <a:t>-local" name="</a:t>
            </a:r>
            <a:r>
              <a:rPr lang="en-US" altLang="zh-CN" dirty="0" err="1">
                <a:latin typeface="宋体" panose="02010600030101010101" pitchFamily="2" charset="-122"/>
              </a:rPr>
              <a:t>user_date</a:t>
            </a:r>
            <a:r>
              <a:rPr lang="en-US" altLang="zh-CN" dirty="0">
                <a:latin typeface="宋体" panose="02010600030101010101" pitchFamily="2" charset="-122"/>
              </a:rPr>
              <a:t>" /&gt;</a:t>
            </a:r>
          </a:p>
        </p:txBody>
      </p:sp>
      <p:sp>
        <p:nvSpPr>
          <p:cNvPr id="39941" name="文本框 2"/>
          <p:cNvSpPr txBox="1">
            <a:spLocks noChangeArrowheads="1"/>
          </p:cNvSpPr>
          <p:nvPr/>
        </p:nvSpPr>
        <p:spPr bwMode="auto">
          <a:xfrm>
            <a:off x="328613" y="639763"/>
            <a:ext cx="4603750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>
                <a:latin typeface="宋体" panose="02010600030101010101" pitchFamily="2" charset="-122"/>
              </a:rPr>
              <a:t>3.日期选择</a:t>
            </a:r>
          </a:p>
          <a:p>
            <a:r>
              <a:rPr lang="en-US" altLang="zh-CN" sz="1600" dirty="0">
                <a:latin typeface="宋体" panose="02010600030101010101" pitchFamily="2" charset="-122"/>
              </a:rPr>
              <a:t>date - </a:t>
            </a:r>
            <a:r>
              <a:rPr lang="en-US" altLang="zh-CN" sz="1600" dirty="0" err="1">
                <a:latin typeface="宋体" panose="02010600030101010101" pitchFamily="2" charset="-122"/>
              </a:rPr>
              <a:t>选取日、月、年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</a:rPr>
              <a:t>month - </a:t>
            </a:r>
            <a:r>
              <a:rPr lang="en-US" altLang="zh-CN" sz="1600" dirty="0" err="1">
                <a:latin typeface="宋体" panose="02010600030101010101" pitchFamily="2" charset="-122"/>
              </a:rPr>
              <a:t>选取月、年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</a:rPr>
              <a:t>week - </a:t>
            </a:r>
            <a:r>
              <a:rPr lang="en-US" altLang="zh-CN" sz="1600" dirty="0" err="1">
                <a:latin typeface="宋体" panose="02010600030101010101" pitchFamily="2" charset="-122"/>
              </a:rPr>
              <a:t>选取周和年</a:t>
            </a:r>
            <a:endParaRPr lang="en-US" altLang="zh-CN" sz="1600" dirty="0">
              <a:latin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</a:rPr>
              <a:t>time - </a:t>
            </a:r>
            <a:r>
              <a:rPr lang="en-US" altLang="zh-CN" sz="1600" dirty="0" err="1">
                <a:latin typeface="宋体" panose="02010600030101010101" pitchFamily="2" charset="-122"/>
              </a:rPr>
              <a:t>选取时间（小时和分钟</a:t>
            </a:r>
            <a:r>
              <a:rPr lang="en-US" altLang="zh-CN" sz="1600" dirty="0">
                <a:latin typeface="宋体" panose="02010600030101010101" pitchFamily="2" charset="-122"/>
              </a:rPr>
              <a:t>）</a:t>
            </a:r>
          </a:p>
          <a:p>
            <a:r>
              <a:rPr lang="en-US" altLang="zh-CN" sz="1600" dirty="0" err="1">
                <a:latin typeface="宋体" panose="02010600030101010101" pitchFamily="2" charset="-122"/>
              </a:rPr>
              <a:t>datetime</a:t>
            </a:r>
            <a:r>
              <a:rPr lang="en-US" altLang="zh-CN" sz="1600" dirty="0">
                <a:latin typeface="宋体" panose="02010600030101010101" pitchFamily="2" charset="-122"/>
              </a:rPr>
              <a:t> - </a:t>
            </a:r>
            <a:r>
              <a:rPr lang="en-US" altLang="zh-CN" sz="1600" dirty="0" err="1">
                <a:latin typeface="宋体" panose="02010600030101010101" pitchFamily="2" charset="-122"/>
              </a:rPr>
              <a:t>选取时间、日、月、年（UTC</a:t>
            </a:r>
            <a:r>
              <a:rPr lang="en-US" altLang="zh-CN" sz="1600" dirty="0">
                <a:latin typeface="宋体" panose="02010600030101010101" pitchFamily="2" charset="-122"/>
              </a:rPr>
              <a:t> </a:t>
            </a:r>
            <a:r>
              <a:rPr lang="en-US" altLang="zh-CN" sz="1600" dirty="0" err="1">
                <a:latin typeface="宋体" panose="02010600030101010101" pitchFamily="2" charset="-122"/>
              </a:rPr>
              <a:t>时间</a:t>
            </a:r>
            <a:r>
              <a:rPr lang="en-US" altLang="zh-CN" sz="1600" dirty="0">
                <a:latin typeface="宋体" panose="02010600030101010101" pitchFamily="2" charset="-122"/>
              </a:rPr>
              <a:t>）</a:t>
            </a:r>
          </a:p>
          <a:p>
            <a:r>
              <a:rPr lang="en-US" altLang="zh-CN" sz="1400" dirty="0" err="1">
                <a:latin typeface="宋体" panose="02010600030101010101" pitchFamily="2" charset="-122"/>
              </a:rPr>
              <a:t>datetime</a:t>
            </a:r>
            <a:r>
              <a:rPr lang="en-US" altLang="zh-CN" sz="1400" dirty="0">
                <a:latin typeface="宋体" panose="02010600030101010101" pitchFamily="2" charset="-122"/>
              </a:rPr>
              <a:t>-local - </a:t>
            </a:r>
            <a:r>
              <a:rPr lang="en-US" altLang="zh-CN" sz="1400" dirty="0" err="1">
                <a:latin typeface="宋体" panose="02010600030101010101" pitchFamily="2" charset="-122"/>
              </a:rPr>
              <a:t>选取时间、日、月、年（本地时间</a:t>
            </a:r>
            <a:r>
              <a:rPr lang="en-US" altLang="zh-CN" sz="1400" dirty="0">
                <a:latin typeface="宋体" panose="02010600030101010101" pitchFamily="2" charset="-122"/>
              </a:rPr>
              <a:t>）</a:t>
            </a:r>
          </a:p>
        </p:txBody>
      </p:sp>
      <p:pic>
        <p:nvPicPr>
          <p:cNvPr id="39942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050" y="609600"/>
            <a:ext cx="3322638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084" y="51470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19458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43D2847E-4362-A646-9718-2E2C793E5EA0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9459" name="组合 5"/>
          <p:cNvGrpSpPr/>
          <p:nvPr/>
        </p:nvGrpSpPr>
        <p:grpSpPr bwMode="auto">
          <a:xfrm>
            <a:off x="414338" y="609600"/>
            <a:ext cx="8210550" cy="3687763"/>
            <a:chOff x="653" y="960"/>
            <a:chExt cx="12930" cy="5808"/>
          </a:xfrm>
        </p:grpSpPr>
        <p:sp>
          <p:nvSpPr>
            <p:cNvPr id="19460" name="AutoShape 17"/>
            <p:cNvSpPr>
              <a:spLocks noChangeArrowheads="1"/>
            </p:cNvSpPr>
            <p:nvPr/>
          </p:nvSpPr>
          <p:spPr bwMode="auto">
            <a:xfrm>
              <a:off x="712" y="989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61" name="Text Box 21"/>
            <p:cNvSpPr txBox="1">
              <a:spLocks noChangeArrowheads="1"/>
            </p:cNvSpPr>
            <p:nvPr/>
          </p:nvSpPr>
          <p:spPr bwMode="auto">
            <a:xfrm>
              <a:off x="1202" y="959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html5</a:t>
              </a:r>
              <a:r>
                <a:rPr lang="zh-CN" altLang="en-US" sz="140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19462" name="AutoShape 26"/>
            <p:cNvSpPr>
              <a:spLocks noChangeArrowheads="1"/>
            </p:cNvSpPr>
            <p:nvPr/>
          </p:nvSpPr>
          <p:spPr bwMode="auto">
            <a:xfrm>
              <a:off x="712" y="1574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63" name="Text Box 27"/>
            <p:cNvSpPr txBox="1">
              <a:spLocks noChangeArrowheads="1"/>
            </p:cNvSpPr>
            <p:nvPr/>
          </p:nvSpPr>
          <p:spPr bwMode="auto">
            <a:xfrm>
              <a:off x="1217" y="1544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19464" name="AutoShape 31"/>
            <p:cNvSpPr>
              <a:spLocks noChangeArrowheads="1"/>
            </p:cNvSpPr>
            <p:nvPr/>
          </p:nvSpPr>
          <p:spPr bwMode="auto">
            <a:xfrm>
              <a:off x="712" y="2129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65" name="Text Box 32"/>
            <p:cNvSpPr txBox="1">
              <a:spLocks noChangeArrowheads="1"/>
            </p:cNvSpPr>
            <p:nvPr/>
          </p:nvSpPr>
          <p:spPr bwMode="auto">
            <a:xfrm>
              <a:off x="1217" y="2099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19466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67" name="Text Box 34"/>
            <p:cNvSpPr txBox="1">
              <a:spLocks noChangeArrowheads="1"/>
            </p:cNvSpPr>
            <p:nvPr/>
          </p:nvSpPr>
          <p:spPr bwMode="auto">
            <a:xfrm>
              <a:off x="1217" y="2664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19468" name="AutoShape 35"/>
            <p:cNvSpPr>
              <a:spLocks noChangeArrowheads="1"/>
            </p:cNvSpPr>
            <p:nvPr/>
          </p:nvSpPr>
          <p:spPr bwMode="auto">
            <a:xfrm>
              <a:off x="712" y="3234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69" name="Text Box 36"/>
            <p:cNvSpPr txBox="1">
              <a:spLocks noChangeArrowheads="1"/>
            </p:cNvSpPr>
            <p:nvPr/>
          </p:nvSpPr>
          <p:spPr bwMode="auto">
            <a:xfrm>
              <a:off x="1217" y="3204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8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1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3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3" name="Text Box 36"/>
            <p:cNvSpPr txBox="1">
              <a:spLocks noChangeArrowheads="1"/>
            </p:cNvSpPr>
            <p:nvPr/>
          </p:nvSpPr>
          <p:spPr bwMode="auto">
            <a:xfrm>
              <a:off x="1210" y="3799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3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5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3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7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5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479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62965837-F0F2-0E4D-9774-470F4200585F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096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96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964" name="文本框 1"/>
          <p:cNvSpPr txBox="1">
            <a:spLocks noChangeArrowheads="1"/>
          </p:cNvSpPr>
          <p:nvPr/>
        </p:nvSpPr>
        <p:spPr bwMode="auto">
          <a:xfrm>
            <a:off x="257175" y="639763"/>
            <a:ext cx="7077075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/>
              <a:t>4.</a:t>
            </a:r>
            <a:r>
              <a:rPr lang="zh-CN" altLang="en-US" sz="2000" dirty="0">
                <a:sym typeface="微软雅黑" panose="020B0503020204020204" pitchFamily="34" charset="-122"/>
              </a:rPr>
              <a:t>number</a:t>
            </a:r>
            <a:endParaRPr lang="en-US" altLang="zh-CN" sz="2000" dirty="0"/>
          </a:p>
          <a:p>
            <a:r>
              <a:rPr lang="zh-CN" altLang="en-US" sz="2000" dirty="0"/>
              <a:t>number 类型用于应该包含数值的输入域。</a:t>
            </a:r>
            <a:endParaRPr lang="zh-CN" altLang="en-US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5763" y="2093913"/>
          <a:ext cx="8305800" cy="2390855"/>
        </p:xfrm>
        <a:graphic>
          <a:graphicData uri="http://schemas.openxmlformats.org/drawingml/2006/table">
            <a:tbl>
              <a:tblPr/>
              <a:tblGrid>
                <a:gridCol w="20804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1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2643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9944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 dirty="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属性</a:t>
                      </a:r>
                    </a:p>
                  </a:txBody>
                  <a:tcPr marL="57154" marR="142886" marT="47612" marB="4761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值</a:t>
                      </a:r>
                    </a:p>
                  </a:txBody>
                  <a:tcPr marL="57154" marR="142886" marT="47612" marB="4761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描述</a:t>
                      </a:r>
                    </a:p>
                  </a:txBody>
                  <a:tcPr marL="57154" marR="142886" marT="47612" marB="47612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1528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max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规定允许的最大值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1528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min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规定允许的最小值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6247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step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规定合法的数字间隔（如果 step="3"，则合法的数是 -3,0,3,6 等）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528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value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规定默认值</a:t>
                      </a:r>
                    </a:p>
                  </a:txBody>
                  <a:tcPr marL="57154" marR="142886" marT="57135" marB="5713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0991" name="文本框 2"/>
          <p:cNvSpPr txBox="1">
            <a:spLocks noChangeArrowheads="1"/>
          </p:cNvSpPr>
          <p:nvPr/>
        </p:nvSpPr>
        <p:spPr bwMode="auto">
          <a:xfrm>
            <a:off x="328613" y="1271588"/>
            <a:ext cx="8418512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</a:rPr>
              <a:t>example: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&lt;input type="number" name="points" min="0" max="10" step="3" value="6"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0DDE6A13-D900-FE42-B325-B04DE010F43C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9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771550"/>
            <a:ext cx="710565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CD9C18E3-A869-1A46-8FDA-645AF8252F5E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403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6" name="文本框 1"/>
          <p:cNvSpPr txBox="1">
            <a:spLocks noChangeArrowheads="1"/>
          </p:cNvSpPr>
          <p:nvPr/>
        </p:nvSpPr>
        <p:spPr bwMode="auto">
          <a:xfrm>
            <a:off x="257175" y="1008063"/>
            <a:ext cx="8172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range 类型用于应该包含一定范围内数字值的输入域</a:t>
            </a:r>
            <a:r>
              <a:rPr lang="en-US" altLang="zh-CN"/>
              <a:t>,</a:t>
            </a:r>
            <a:r>
              <a:rPr lang="zh-CN" altLang="en-US"/>
              <a:t>range 类型显示为滑动条。</a:t>
            </a:r>
          </a:p>
        </p:txBody>
      </p:sp>
      <p:sp>
        <p:nvSpPr>
          <p:cNvPr id="44037" name="文本框 2"/>
          <p:cNvSpPr txBox="1">
            <a:spLocks noChangeArrowheads="1"/>
          </p:cNvSpPr>
          <p:nvPr/>
        </p:nvSpPr>
        <p:spPr bwMode="auto">
          <a:xfrm>
            <a:off x="319088" y="639763"/>
            <a:ext cx="931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>
                <a:sym typeface="微软雅黑" panose="020B0503020204020204" pitchFamily="34" charset="-122"/>
              </a:rPr>
              <a:t>5.</a:t>
            </a:r>
            <a:r>
              <a:rPr lang="zh-CN" altLang="en-US">
                <a:sym typeface="微软雅黑" panose="020B0503020204020204" pitchFamily="34" charset="-122"/>
              </a:rPr>
              <a:t>range 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28613" y="2062163"/>
          <a:ext cx="8513762" cy="2390774"/>
        </p:xfrm>
        <a:graphic>
          <a:graphicData uri="http://schemas.openxmlformats.org/drawingml/2006/table">
            <a:tbl>
              <a:tblPr/>
              <a:tblGrid>
                <a:gridCol w="213240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04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708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01650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属性</a:t>
                      </a:r>
                    </a:p>
                  </a:txBody>
                  <a:tcPr marL="57152" marR="142880" marT="47816" marB="4781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值</a:t>
                      </a:r>
                    </a:p>
                  </a:txBody>
                  <a:tcPr marL="57152" marR="142880" marT="47816" marB="4781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描述</a:t>
                      </a:r>
                    </a:p>
                  </a:txBody>
                  <a:tcPr marL="57152" marR="142880" marT="47816" marB="47816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0776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max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规定允许的最大值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0776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min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规定允许的最小值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26796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step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规定合法的数字间隔（如果 step="3"，则合法的数是 -3,0,3,6 等）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0776"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value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number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2000">
                          <a:latin typeface="Calibri" panose="020F0502020204030204" charset="0"/>
                          <a:ea typeface="宋体" panose="02010600030101010101" pitchFamily="2" charset="-122"/>
                          <a:cs typeface="+mn-ea"/>
                        </a:rPr>
                        <a:t>规定默认值</a:t>
                      </a:r>
                    </a:p>
                  </a:txBody>
                  <a:tcPr marL="57152" marR="142880" marT="57379" marB="57379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4064" name="文本框 3"/>
          <p:cNvSpPr txBox="1">
            <a:spLocks noChangeArrowheads="1"/>
          </p:cNvSpPr>
          <p:nvPr/>
        </p:nvSpPr>
        <p:spPr bwMode="auto">
          <a:xfrm>
            <a:off x="327025" y="1520825"/>
            <a:ext cx="81549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>
                <a:solidFill>
                  <a:srgbClr val="FF0000"/>
                </a:solidFill>
              </a:rPr>
              <a:t>example:&lt;input type="range" name="points" min="1" max="10"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41F66FD-528C-E041-A48A-F3CC684BDD4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505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05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06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709738"/>
            <a:ext cx="61626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0A2217B-8F1E-A04A-A421-EC77A31902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608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08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4" name="文本框 1"/>
          <p:cNvSpPr txBox="1">
            <a:spLocks noChangeArrowheads="1"/>
          </p:cNvSpPr>
          <p:nvPr/>
        </p:nvSpPr>
        <p:spPr bwMode="auto">
          <a:xfrm>
            <a:off x="400050" y="955675"/>
            <a:ext cx="79152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search 类型用于搜索域，比如站点搜索或 Google 搜索</a:t>
            </a:r>
            <a:r>
              <a:rPr lang="en-US" altLang="zh-CN" dirty="0"/>
              <a:t>,</a:t>
            </a:r>
            <a:r>
              <a:rPr lang="zh-CN" altLang="en-US" dirty="0"/>
              <a:t>search 域显示为常规的文本域。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example: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&lt;input type="search" name="user_search" placeholder="Search W3School" /&gt;</a:t>
            </a:r>
          </a:p>
        </p:txBody>
      </p:sp>
      <p:pic>
        <p:nvPicPr>
          <p:cNvPr id="4608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752725"/>
            <a:ext cx="6429375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文本框 3"/>
          <p:cNvSpPr txBox="1">
            <a:spLocks noChangeArrowheads="1"/>
          </p:cNvSpPr>
          <p:nvPr/>
        </p:nvSpPr>
        <p:spPr bwMode="auto">
          <a:xfrm>
            <a:off x="328613" y="639763"/>
            <a:ext cx="1044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>
                <a:sym typeface="微软雅黑" panose="020B0503020204020204" pitchFamily="34" charset="-122"/>
              </a:rPr>
              <a:t>6.</a:t>
            </a:r>
            <a:r>
              <a:rPr lang="zh-CN" altLang="en-US">
                <a:sym typeface="微软雅黑" panose="020B0503020204020204" pitchFamily="34" charset="-122"/>
              </a:rPr>
              <a:t>search 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4D7A318C-5C83-A844-B0FE-756CD2FD3CC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710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10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3201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第三章：</a:t>
            </a:r>
            <a:r>
              <a:rPr lang="zh-CN" altLang="en-US" sz="1400">
                <a:sym typeface="微软雅黑" panose="020B0503020204020204" pitchFamily="34" charset="-122"/>
              </a:rPr>
              <a:t>增强型</a:t>
            </a:r>
            <a:r>
              <a:rPr lang="en-US" altLang="zh-CN" sz="1400">
                <a:sym typeface="微软雅黑" panose="020B0503020204020204" pitchFamily="34" charset="-122"/>
              </a:rPr>
              <a:t>form</a:t>
            </a:r>
            <a:r>
              <a:rPr lang="zh-CN" altLang="en-US" sz="1400">
                <a:sym typeface="微软雅黑" panose="020B0503020204020204" pitchFamily="34" charset="-122"/>
              </a:rPr>
              <a:t>表单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108" name="文本框 1"/>
          <p:cNvSpPr txBox="1">
            <a:spLocks noChangeArrowheads="1"/>
          </p:cNvSpPr>
          <p:nvPr/>
        </p:nvSpPr>
        <p:spPr bwMode="auto">
          <a:xfrm>
            <a:off x="400050" y="1104900"/>
            <a:ext cx="57372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dirty="0" err="1"/>
              <a:t>color类型用于颜色拾取</a:t>
            </a:r>
            <a:r>
              <a:rPr lang="en-US" altLang="zh-CN" dirty="0"/>
              <a:t>。</a:t>
            </a:r>
          </a:p>
          <a:p>
            <a:pPr eaLnBrk="0" hangingPunct="0"/>
            <a:r>
              <a:rPr lang="en-US" altLang="zh-CN" dirty="0">
                <a:solidFill>
                  <a:srgbClr val="FF0000"/>
                </a:solidFill>
              </a:rPr>
              <a:t>example:</a:t>
            </a:r>
            <a:r>
              <a:rPr lang="en-US" altLang="zh-CN" dirty="0">
                <a:solidFill>
                  <a:srgbClr val="FF0000"/>
                </a:solidFill>
                <a:sym typeface="微软雅黑" panose="020B0503020204020204" pitchFamily="34" charset="-122"/>
              </a:rPr>
              <a:t>&lt;input type="color" name="color1" /&gt;</a:t>
            </a:r>
          </a:p>
        </p:txBody>
      </p:sp>
      <p:sp>
        <p:nvSpPr>
          <p:cNvPr id="47109" name="文本框 2"/>
          <p:cNvSpPr txBox="1">
            <a:spLocks noChangeArrowheads="1"/>
          </p:cNvSpPr>
          <p:nvPr/>
        </p:nvSpPr>
        <p:spPr bwMode="auto">
          <a:xfrm>
            <a:off x="328613" y="665163"/>
            <a:ext cx="18494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7.color</a:t>
            </a:r>
          </a:p>
        </p:txBody>
      </p:sp>
      <p:pic>
        <p:nvPicPr>
          <p:cNvPr id="47110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1825625"/>
            <a:ext cx="3986212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48130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594F8FB0-393A-084F-A0AD-0D0751C1226E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48131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48132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33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48134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35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48136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37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48138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39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48140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41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43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45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47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49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151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6551B668-731F-9A46-9009-B946E6FE821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017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17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671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第四章：媒体查询与响应式布局</a:t>
            </a:r>
          </a:p>
        </p:txBody>
      </p:sp>
      <p:pic>
        <p:nvPicPr>
          <p:cNvPr id="5018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700088"/>
            <a:ext cx="2563813" cy="374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888" y="604838"/>
            <a:ext cx="2695575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文本框 3"/>
          <p:cNvSpPr txBox="1">
            <a:spLocks noChangeArrowheads="1"/>
          </p:cNvSpPr>
          <p:nvPr/>
        </p:nvSpPr>
        <p:spPr bwMode="auto">
          <a:xfrm>
            <a:off x="5876925" y="822325"/>
            <a:ext cx="2693988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现</a:t>
            </a:r>
            <a:r>
              <a:rPr lang="zh-CN" altLang="en-US" sz="1200"/>
              <a:t>在屏幕分辨率的范围很大，从 320px (iPhone) 到 2560px (大型显示器)，甚至更大。用户也不只是使用台式电脑访问web站点了，他使用手机、笔记本电脑、平板电脑。所以传统的设置网站宽度为固定值，已经不能满足需要了。web设计需要适应这种新要求，页面布局需要能够根据访问设备的不同分辨率自动进行调整。使用html5和CSS3 Media Queries完成跨浏览器的响应式设计。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472BD21A-8C0C-5F48-A679-192A38D130BE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120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20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671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第四章：媒体查询与响应式布局</a:t>
            </a:r>
          </a:p>
        </p:txBody>
      </p:sp>
      <p:sp>
        <p:nvSpPr>
          <p:cNvPr id="51204" name="文本框 1"/>
          <p:cNvSpPr txBox="1">
            <a:spLocks noChangeArrowheads="1"/>
          </p:cNvSpPr>
          <p:nvPr/>
        </p:nvSpPr>
        <p:spPr bwMode="auto">
          <a:xfrm>
            <a:off x="385763" y="741363"/>
            <a:ext cx="2438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1.&lt;meta&gt;</a:t>
            </a:r>
            <a:r>
              <a:rPr lang="zh-CN" altLang="en-US"/>
              <a:t>标签设置</a:t>
            </a:r>
          </a:p>
        </p:txBody>
      </p:sp>
      <p:sp>
        <p:nvSpPr>
          <p:cNvPr id="51205" name="文本框 2"/>
          <p:cNvSpPr txBox="1">
            <a:spLocks noChangeArrowheads="1"/>
          </p:cNvSpPr>
          <p:nvPr/>
        </p:nvSpPr>
        <p:spPr bwMode="auto">
          <a:xfrm>
            <a:off x="323880" y="1296195"/>
            <a:ext cx="848290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srgbClr val="0432FF"/>
                </a:solidFill>
              </a:rPr>
              <a:t>&lt;meta name="viewport" content="width=device-width, initial-scale=1.0, maximum-scale=1.0, user-scalable=no"&gt;</a:t>
            </a:r>
          </a:p>
        </p:txBody>
      </p:sp>
      <p:sp>
        <p:nvSpPr>
          <p:cNvPr id="51206" name="文本框 3"/>
          <p:cNvSpPr txBox="1">
            <a:spLocks noChangeArrowheads="1"/>
          </p:cNvSpPr>
          <p:nvPr/>
        </p:nvSpPr>
        <p:spPr bwMode="auto">
          <a:xfrm>
            <a:off x="400050" y="1928813"/>
            <a:ext cx="8175625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viewport </a:t>
            </a:r>
            <a:r>
              <a:rPr lang="zh-CN" altLang="en-US"/>
              <a:t>指的是浏览器窗口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width = device-width：宽度等于当前设备的宽度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initial-scale：初始的缩放比例（默认设置为1.0）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minimum-scale：允许用户缩放到的最小比例（默认设置为1.0） 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maximum-scale：允许用户缩放到的最大比例（默认设置为1.0） 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user-scalable：用户是否可以手动缩放（默认设置为no，因为我们不希望用户放大缩小页面）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这样的设置是为了兼容移动设备的展示效果。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4A83D442-9E02-5B41-844D-7AEE9D19FFD7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29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22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2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671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第四章：媒体查询与响应式布局</a:t>
            </a:r>
          </a:p>
        </p:txBody>
      </p:sp>
      <p:sp>
        <p:nvSpPr>
          <p:cNvPr id="52228" name="文本框 2"/>
          <p:cNvSpPr txBox="1">
            <a:spLocks noChangeArrowheads="1"/>
          </p:cNvSpPr>
          <p:nvPr/>
        </p:nvSpPr>
        <p:spPr bwMode="auto">
          <a:xfrm>
            <a:off x="400050" y="639763"/>
            <a:ext cx="2540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2.</a:t>
            </a:r>
            <a:r>
              <a:rPr lang="zh-CN" altLang="en-US"/>
              <a:t>加载兼容文件JS</a:t>
            </a:r>
          </a:p>
        </p:txBody>
      </p:sp>
      <p:sp>
        <p:nvSpPr>
          <p:cNvPr id="52229" name="文本框 3"/>
          <p:cNvSpPr txBox="1">
            <a:spLocks noChangeArrowheads="1"/>
          </p:cNvSpPr>
          <p:nvPr/>
        </p:nvSpPr>
        <p:spPr bwMode="auto">
          <a:xfrm>
            <a:off x="1677988" y="1450975"/>
            <a:ext cx="5942012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00B050"/>
                </a:solidFill>
              </a:rPr>
              <a:t>&lt;!--[if lt IE 9]&gt;</a:t>
            </a:r>
          </a:p>
          <a:p>
            <a:r>
              <a:rPr lang="zh-CN" altLang="en-US" sz="2400">
                <a:solidFill>
                  <a:srgbClr val="00B050"/>
                </a:solidFill>
              </a:rPr>
              <a:t>     &lt;script src="</a:t>
            </a:r>
            <a:r>
              <a:rPr lang="en-US" altLang="zh-CN" sz="2400">
                <a:solidFill>
                  <a:srgbClr val="00B050"/>
                </a:solidFill>
              </a:rPr>
              <a:t>../js</a:t>
            </a:r>
            <a:r>
              <a:rPr lang="zh-CN" altLang="en-US" sz="2400">
                <a:solidFill>
                  <a:srgbClr val="00B050"/>
                </a:solidFill>
              </a:rPr>
              <a:t>/html5shiv.js"&gt;&lt;/script&gt;</a:t>
            </a:r>
          </a:p>
          <a:p>
            <a:r>
              <a:rPr lang="zh-CN" altLang="en-US" sz="2400">
                <a:solidFill>
                  <a:srgbClr val="00B050"/>
                </a:solidFill>
              </a:rPr>
              <a:t>    &lt;script src="</a:t>
            </a:r>
            <a:r>
              <a:rPr lang="en-US" altLang="zh-CN" sz="2400">
                <a:solidFill>
                  <a:srgbClr val="00B050"/>
                </a:solidFill>
              </a:rPr>
              <a:t>../js</a:t>
            </a:r>
            <a:r>
              <a:rPr lang="zh-CN" altLang="en-US" sz="2400">
                <a:solidFill>
                  <a:srgbClr val="00B050"/>
                </a:solidFill>
              </a:rPr>
              <a:t>/respond.min.js"&gt;&lt;/script&gt;</a:t>
            </a:r>
          </a:p>
          <a:p>
            <a:r>
              <a:rPr lang="zh-CN" altLang="en-US" sz="2400">
                <a:solidFill>
                  <a:srgbClr val="00B050"/>
                </a:solidFill>
              </a:rPr>
              <a:t>&lt;![endif]--&gt;</a:t>
            </a:r>
          </a:p>
        </p:txBody>
      </p:sp>
      <p:sp>
        <p:nvSpPr>
          <p:cNvPr id="52230" name="文本框 4"/>
          <p:cNvSpPr txBox="1">
            <a:spLocks noChangeArrowheads="1"/>
          </p:cNvSpPr>
          <p:nvPr/>
        </p:nvSpPr>
        <p:spPr bwMode="auto">
          <a:xfrm>
            <a:off x="277813" y="3267075"/>
            <a:ext cx="86423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/>
              <a:t>因为IE8既不支持HTML5也不支持CSS3 Media，所以我们需要加载以上两个JS文件，来保证我们的代码实现兼容效果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media </a:t>
            </a:r>
            <a:r>
              <a:rPr lang="zh-CN" altLang="en-US"/>
              <a:t>不能写在</a:t>
            </a:r>
            <a:r>
              <a:rPr lang="en-US" altLang="zh-CN"/>
              <a:t>style</a:t>
            </a:r>
            <a:r>
              <a:rPr lang="zh-CN" altLang="en-US"/>
              <a:t>标签里，必须放在外部文件里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/>
              <a:t>js</a:t>
            </a:r>
            <a:r>
              <a:rPr lang="zh-CN" altLang="en-US"/>
              <a:t>兼容文件必须放在</a:t>
            </a:r>
            <a:r>
              <a:rPr lang="en-US" altLang="zh-CN"/>
              <a:t>css</a:t>
            </a:r>
            <a:r>
              <a:rPr lang="zh-CN" altLang="en-US"/>
              <a:t>文件后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5F7A5ECE-EBE5-8441-9EF9-A7E7ED9A8B1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50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50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430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第一章：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1508" name="文本框 1"/>
          <p:cNvSpPr txBox="1">
            <a:spLocks noChangeArrowheads="1"/>
          </p:cNvSpPr>
          <p:nvPr/>
        </p:nvSpPr>
        <p:spPr bwMode="auto">
          <a:xfrm>
            <a:off x="400050" y="690563"/>
            <a:ext cx="1890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dirty="0"/>
              <a:t>1.</a:t>
            </a:r>
            <a:r>
              <a:rPr lang="zh-CN" altLang="en-US" dirty="0"/>
              <a:t>什么是</a:t>
            </a:r>
            <a:r>
              <a:rPr lang="en-US" altLang="zh-CN" dirty="0"/>
              <a:t>html5</a:t>
            </a:r>
            <a:r>
              <a:rPr lang="zh-CN" altLang="en-US" dirty="0"/>
              <a:t>？</a:t>
            </a:r>
          </a:p>
        </p:txBody>
      </p:sp>
      <p:sp>
        <p:nvSpPr>
          <p:cNvPr id="21509" name="文本框 2"/>
          <p:cNvSpPr txBox="1">
            <a:spLocks noChangeArrowheads="1"/>
          </p:cNvSpPr>
          <p:nvPr/>
        </p:nvSpPr>
        <p:spPr bwMode="auto">
          <a:xfrm>
            <a:off x="479425" y="1109663"/>
            <a:ext cx="5324475" cy="338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 typeface="Wingdings" panose="05000000000000000000" pitchFamily="2" charset="2"/>
              <a:buChar char="Ø"/>
            </a:pPr>
            <a:r>
              <a:rPr lang="zh-CN" altLang="en-US" dirty="0"/>
              <a:t>官方概念：</a:t>
            </a:r>
            <a:r>
              <a:rPr lang="en-US" altLang="zh-CN" dirty="0"/>
              <a:t>HTML5</a:t>
            </a:r>
            <a:r>
              <a:rPr lang="zh-CN" altLang="en-US" dirty="0"/>
              <a:t>草案的前身名为</a:t>
            </a:r>
            <a:r>
              <a:rPr lang="en-US" altLang="zh-CN" dirty="0"/>
              <a:t>Web Applications 1.0</a:t>
            </a:r>
            <a:r>
              <a:rPr lang="zh-CN" altLang="en-US" dirty="0"/>
              <a:t>，是</a:t>
            </a:r>
            <a:r>
              <a:rPr lang="en-US" altLang="zh-CN" dirty="0"/>
              <a:t>HTML4</a:t>
            </a:r>
            <a:r>
              <a:rPr lang="zh-CN" altLang="en-US" dirty="0"/>
              <a:t>的更新加强版本。它增加了新的标签和属性，强化了网页的标准、语义化、图像表达能力和交互效果。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zh-CN" altLang="en-US" dirty="0"/>
              <a:t>广义概念：</a:t>
            </a:r>
            <a:r>
              <a:rPr lang="en-US" altLang="zh-CN" dirty="0"/>
              <a:t>HTML5</a:t>
            </a:r>
            <a:r>
              <a:rPr lang="zh-CN" altLang="en-US" dirty="0"/>
              <a:t>代表浏览器端技术的一个发展阶段。在这个阶段，浏览器呈现技术得到了一个飞跃发展和广泛支持，这些技术包括：</a:t>
            </a:r>
            <a:r>
              <a:rPr lang="en-US" altLang="zh-CN" dirty="0"/>
              <a:t>HTML5</a:t>
            </a:r>
            <a:r>
              <a:rPr lang="zh-CN" altLang="en-US" dirty="0"/>
              <a:t>，</a:t>
            </a:r>
            <a:r>
              <a:rPr lang="en-US" altLang="zh-CN" dirty="0"/>
              <a:t>DOM3</a:t>
            </a:r>
            <a:r>
              <a:rPr lang="zh-CN" altLang="en-US" dirty="0"/>
              <a:t>，</a:t>
            </a:r>
            <a:r>
              <a:rPr lang="en-US" altLang="zh-CN" dirty="0"/>
              <a:t>CSS3</a:t>
            </a:r>
            <a:r>
              <a:rPr lang="zh-CN" altLang="en-US" dirty="0"/>
              <a:t>，</a:t>
            </a:r>
            <a:r>
              <a:rPr lang="en-US" altLang="zh-CN" dirty="0"/>
              <a:t>JS API</a:t>
            </a:r>
            <a:r>
              <a:rPr lang="zh-CN" altLang="en-US" dirty="0"/>
              <a:t>，</a:t>
            </a:r>
            <a:r>
              <a:rPr lang="en-US" altLang="zh-CN" dirty="0"/>
              <a:t>SVG</a:t>
            </a:r>
            <a:r>
              <a:rPr lang="zh-CN" altLang="en-US" dirty="0"/>
              <a:t>，</a:t>
            </a:r>
            <a:r>
              <a:rPr lang="en-US" altLang="zh-CN" dirty="0" err="1"/>
              <a:t>WebGL</a:t>
            </a:r>
            <a:r>
              <a:rPr lang="zh-CN" altLang="en-US" dirty="0"/>
              <a:t>（</a:t>
            </a:r>
            <a:r>
              <a:rPr lang="en-US" altLang="zh-CN" dirty="0"/>
              <a:t>3D</a:t>
            </a:r>
            <a:r>
              <a:rPr lang="zh-CN" altLang="en-US" dirty="0"/>
              <a:t>）等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 dirty="0"/>
              <a:t>HTML5 ≈ HTML5+CSS3+JS+API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zh-CN" altLang="en-US" dirty="0"/>
              <a:t>目的是</a:t>
            </a:r>
            <a:r>
              <a:rPr lang="zh-CN" altLang="en-US" dirty="0">
                <a:sym typeface="微软雅黑" panose="020B0503020204020204" pitchFamily="34" charset="-122"/>
              </a:rPr>
              <a:t>能够减少互联网富应用（RIA)对Flash、Silverlight、JavaFX等的依赖，并且提供更多能有效增强网络应用的API</a:t>
            </a:r>
            <a:endParaRPr lang="zh-CN" altLang="en-US" dirty="0"/>
          </a:p>
        </p:txBody>
      </p:sp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133475"/>
            <a:ext cx="2252663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76C4BB4-9AA2-0B4B-9744-9CF8D336C7BF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325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25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671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第四章：媒体查询与响应式布局</a:t>
            </a:r>
          </a:p>
        </p:txBody>
      </p:sp>
      <p:pic>
        <p:nvPicPr>
          <p:cNvPr id="5325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303338"/>
            <a:ext cx="4805363" cy="291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文本框 2"/>
          <p:cNvSpPr txBox="1">
            <a:spLocks noChangeArrowheads="1"/>
          </p:cNvSpPr>
          <p:nvPr/>
        </p:nvSpPr>
        <p:spPr bwMode="auto">
          <a:xfrm>
            <a:off x="328613" y="639763"/>
            <a:ext cx="2982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3.</a:t>
            </a:r>
            <a:r>
              <a:rPr lang="zh-CN" altLang="en-US"/>
              <a:t>媒体查询实现响应式效果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CB9EBB88-F2E2-6149-A62D-6439CC6092C4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427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27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671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第四章：媒体查询与响应式布局</a:t>
            </a:r>
          </a:p>
        </p:txBody>
      </p:sp>
      <p:sp>
        <p:nvSpPr>
          <p:cNvPr id="54276" name="文本框 2"/>
          <p:cNvSpPr txBox="1">
            <a:spLocks noChangeArrowheads="1"/>
          </p:cNvSpPr>
          <p:nvPr/>
        </p:nvSpPr>
        <p:spPr bwMode="auto">
          <a:xfrm>
            <a:off x="400050" y="639763"/>
            <a:ext cx="2540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4.</a:t>
            </a:r>
            <a:r>
              <a:rPr lang="zh-CN" altLang="en-US"/>
              <a:t>响应式布局实践</a:t>
            </a:r>
          </a:p>
        </p:txBody>
      </p:sp>
      <p:pic>
        <p:nvPicPr>
          <p:cNvPr id="5427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106488"/>
            <a:ext cx="5549900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55298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08C4D713-D423-F246-AA09-23871F5893AD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55299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55300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01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55302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03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55304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05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55306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07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55308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09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11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13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15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17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319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48F21F0-4EAD-894E-AAAE-1BF9640E401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734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734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sp>
        <p:nvSpPr>
          <p:cNvPr id="57348" name="标题 1"/>
          <p:cNvSpPr>
            <a:spLocks noGrp="1" noChangeArrowheads="1"/>
          </p:cNvSpPr>
          <p:nvPr/>
        </p:nvSpPr>
        <p:spPr bwMode="auto">
          <a:xfrm>
            <a:off x="400050" y="758825"/>
            <a:ext cx="3167063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>
                <a:latin typeface="宋体" panose="02010600030101010101" pitchFamily="2" charset="-122"/>
              </a:rPr>
              <a:t>1.</a:t>
            </a:r>
            <a:r>
              <a:rPr lang="zh-CN" altLang="en-US">
                <a:latin typeface="宋体" panose="02010600030101010101" pitchFamily="2" charset="-122"/>
              </a:rPr>
              <a:t>音频和视频</a:t>
            </a:r>
            <a:endParaRPr lang="zh-CN" altLang="en-US" sz="4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49" name="内容占位符 2"/>
          <p:cNvSpPr>
            <a:spLocks noGrp="1" noChangeArrowheads="1"/>
          </p:cNvSpPr>
          <p:nvPr/>
        </p:nvSpPr>
        <p:spPr bwMode="auto">
          <a:xfrm>
            <a:off x="504825" y="1189038"/>
            <a:ext cx="3209925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本部分主要探讨</a:t>
            </a:r>
            <a:r>
              <a:rPr lang="en-US" altLang="zh-CN" dirty="0">
                <a:latin typeface="宋体" panose="02010600030101010101" pitchFamily="2" charset="-122"/>
              </a:rPr>
              <a:t>HTML5</a:t>
            </a:r>
            <a:r>
              <a:rPr lang="zh-CN" altLang="en-US" dirty="0">
                <a:latin typeface="宋体" panose="02010600030101010101" pitchFamily="2" charset="-122"/>
              </a:rPr>
              <a:t>中音频和视频元素，通过这两个原生的媒体元素向</a:t>
            </a:r>
            <a:r>
              <a:rPr lang="en-US" altLang="zh-CN" dirty="0">
                <a:latin typeface="宋体" panose="02010600030101010101" pitchFamily="2" charset="-122"/>
              </a:rPr>
              <a:t>HTML</a:t>
            </a:r>
            <a:r>
              <a:rPr lang="zh-CN" altLang="en-US" dirty="0">
                <a:latin typeface="宋体" panose="02010600030101010101" pitchFamily="2" charset="-122"/>
              </a:rPr>
              <a:t>页面中嵌入音频和视频</a:t>
            </a:r>
          </a:p>
        </p:txBody>
      </p:sp>
      <p:pic>
        <p:nvPicPr>
          <p:cNvPr id="573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0" y="1004888"/>
            <a:ext cx="14192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971550"/>
            <a:ext cx="1589087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9263"/>
            <a:ext cx="78613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BFC811F-08AA-FC4E-A486-1C41B39E6F5B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837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37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pic>
        <p:nvPicPr>
          <p:cNvPr id="5837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673100"/>
            <a:ext cx="6450013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181350"/>
            <a:ext cx="69437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文本框 2"/>
          <p:cNvSpPr txBox="1">
            <a:spLocks noChangeArrowheads="1"/>
          </p:cNvSpPr>
          <p:nvPr/>
        </p:nvSpPr>
        <p:spPr bwMode="auto">
          <a:xfrm>
            <a:off x="5256213" y="2660650"/>
            <a:ext cx="2913062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FF0000"/>
                </a:solidFill>
              </a:rPr>
              <a:t>iOS</a:t>
            </a:r>
            <a:r>
              <a:rPr lang="zh-CN" altLang="en-US" sz="1400"/>
              <a:t> ：支持MP3，AAC格式 ，和MP4 </a:t>
            </a:r>
          </a:p>
          <a:p>
            <a:r>
              <a:rPr lang="zh-CN" altLang="en-US" sz="1400">
                <a:solidFill>
                  <a:srgbClr val="FF0000"/>
                </a:solidFill>
              </a:rPr>
              <a:t>Android </a:t>
            </a:r>
            <a:r>
              <a:rPr lang="zh-CN" altLang="en-US" sz="1400"/>
              <a:t>：支持AAC和MP3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6107180D-6B20-7D45-83AE-3172267B4806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939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939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pic>
        <p:nvPicPr>
          <p:cNvPr id="5939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806450"/>
            <a:ext cx="6432550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C696832-20B8-C74F-AAFD-459DD1B5F27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041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41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pic>
        <p:nvPicPr>
          <p:cNvPr id="60420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866775"/>
            <a:ext cx="46005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2489200"/>
            <a:ext cx="5780088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文本框 2"/>
          <p:cNvSpPr txBox="1">
            <a:spLocks noChangeArrowheads="1"/>
          </p:cNvSpPr>
          <p:nvPr/>
        </p:nvSpPr>
        <p:spPr bwMode="auto">
          <a:xfrm>
            <a:off x="430213" y="3919538"/>
            <a:ext cx="68659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solidFill>
                  <a:srgbClr val="FF0000"/>
                </a:solidFill>
              </a:rPr>
              <a:t>iOS</a:t>
            </a:r>
            <a:r>
              <a:rPr lang="zh-CN" altLang="en-US" sz="1400"/>
              <a:t> ：支持MP3，AAC格式 ，和MP4 </a:t>
            </a:r>
          </a:p>
          <a:p>
            <a:r>
              <a:rPr lang="zh-CN" altLang="en-US" sz="1400">
                <a:solidFill>
                  <a:srgbClr val="FF0000"/>
                </a:solidFill>
              </a:rPr>
              <a:t>Android </a:t>
            </a:r>
            <a:r>
              <a:rPr lang="zh-CN" altLang="en-US" sz="1400"/>
              <a:t>：支持AAC和MP3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501FEE5B-CF93-9345-9FC7-1256FAC9ABDD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37</a:t>
            </a:fld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44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44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pic>
        <p:nvPicPr>
          <p:cNvPr id="61444" name="Picture 4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1239579"/>
            <a:ext cx="79629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453540F-8477-AE4E-A633-9AE7B63F76CD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246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246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第五章：video &amp; audio</a:t>
            </a:r>
          </a:p>
        </p:txBody>
      </p:sp>
      <p:pic>
        <p:nvPicPr>
          <p:cNvPr id="6246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696913"/>
            <a:ext cx="4340225" cy="375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306513"/>
            <a:ext cx="4471988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E65FE30-4663-D546-80EB-4C058FC808D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39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349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49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1050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第五章：video &amp; audio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9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717675"/>
            <a:ext cx="6888162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文本框 2"/>
          <p:cNvSpPr txBox="1">
            <a:spLocks noChangeArrowheads="1"/>
          </p:cNvSpPr>
          <p:nvPr/>
        </p:nvSpPr>
        <p:spPr bwMode="auto">
          <a:xfrm>
            <a:off x="500063" y="639763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简单音乐播放器的制作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381B2494-4AE3-7348-9950-6B87554DA2C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53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3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430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第一章：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graphicFrame>
        <p:nvGraphicFramePr>
          <p:cNvPr id="5124" name="Object 4"/>
          <p:cNvGraphicFramePr/>
          <p:nvPr/>
        </p:nvGraphicFramePr>
        <p:xfrm>
          <a:off x="1208088" y="1084263"/>
          <a:ext cx="6727825" cy="320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7" r:id="rId3" imgW="8029575" imgH="4400550" progId="PBrush">
                  <p:embed/>
                </p:oleObj>
              </mc:Choice>
              <mc:Fallback>
                <p:oleObj r:id="rId3" imgW="8029575" imgH="4400550" progId="PBrush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084263"/>
                        <a:ext cx="6727825" cy="320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文本框 1"/>
          <p:cNvSpPr txBox="1">
            <a:spLocks noChangeArrowheads="1"/>
          </p:cNvSpPr>
          <p:nvPr/>
        </p:nvSpPr>
        <p:spPr bwMode="auto">
          <a:xfrm>
            <a:off x="328613" y="639763"/>
            <a:ext cx="1890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2.html5</a:t>
            </a:r>
            <a:r>
              <a:rPr lang="zh-CN" altLang="en-US"/>
              <a:t>时间表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64514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0CDE7082-A8D1-AE4D-A14A-BBE3CC5C0E19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64515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64516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17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64518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19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64520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21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64522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23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64524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25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27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29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31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33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535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F13C3868-C820-804D-8682-05ACC5E9A417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656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56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pic>
        <p:nvPicPr>
          <p:cNvPr id="66564" name="图片 3" descr="34c0813df8dcd100cbceee1a718b4710b9122f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76" y="1081088"/>
            <a:ext cx="331470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文本框 4"/>
          <p:cNvSpPr txBox="1">
            <a:spLocks noChangeArrowheads="1"/>
          </p:cNvSpPr>
          <p:nvPr/>
        </p:nvSpPr>
        <p:spPr bwMode="auto">
          <a:xfrm>
            <a:off x="5868144" y="2220912"/>
            <a:ext cx="15732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/>
              <a:t>拖放操作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528" y="64375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拖放简介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092227"/>
            <a:ext cx="33123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拖放是一种常见的特性，即抓取对象以后拖到另一个位置。在 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HTML5 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中，拖放是标准的一部分，任何元素都能够拖放。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Internet Explorer 9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、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Firefox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、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Opera 12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、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Chrome 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以及 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Safari 5 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支持拖放。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图像和某些文本默认可以进行拖动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88" y="828425"/>
            <a:ext cx="4554212" cy="33995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957958"/>
            <a:ext cx="8077200" cy="68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3528" y="643759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设置</a:t>
            </a:r>
            <a:r>
              <a:rPr kumimoji="1" lang="en-US" altLang="zh-CN" dirty="0" err="1"/>
              <a:t>draggable</a:t>
            </a:r>
            <a:r>
              <a:rPr kumimoji="1" lang="zh-CN" altLang="en-US" dirty="0"/>
              <a:t> 属性</a:t>
            </a:r>
          </a:p>
        </p:txBody>
      </p:sp>
      <p:sp>
        <p:nvSpPr>
          <p:cNvPr id="4" name="矩形 3"/>
          <p:cNvSpPr/>
          <p:nvPr/>
        </p:nvSpPr>
        <p:spPr>
          <a:xfrm>
            <a:off x="367754" y="3795886"/>
            <a:ext cx="76887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2F2F2F"/>
                </a:solidFill>
                <a:effectLst/>
                <a:latin typeface="-apple-system" charset="0"/>
              </a:rPr>
              <a:t>注意</a:t>
            </a:r>
            <a:r>
              <a:rPr lang="zh-CN" altLang="en-US" b="0" i="1" dirty="0">
                <a:solidFill>
                  <a:srgbClr val="2F2F2F"/>
                </a:solidFill>
                <a:effectLst/>
                <a:latin typeface="-apple-system" charset="0"/>
              </a:rPr>
              <a:t>：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在大多数浏览器中，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-apple-system" charset="0"/>
              </a:rPr>
              <a:t>a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元素和</a:t>
            </a:r>
            <a:r>
              <a:rPr lang="en-US" altLang="zh-CN" b="0" i="0" dirty="0" err="1">
                <a:solidFill>
                  <a:srgbClr val="2F2F2F"/>
                </a:solidFill>
                <a:effectLst/>
                <a:latin typeface="-apple-system" charset="0"/>
              </a:rPr>
              <a:t>img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元素默认就是可以拖放的，但是为了保险起见，最好还是加上</a:t>
            </a:r>
            <a:r>
              <a:rPr lang="en-US" altLang="zh-CN" b="0" i="0" dirty="0" err="1">
                <a:solidFill>
                  <a:srgbClr val="2F2F2F"/>
                </a:solidFill>
                <a:effectLst/>
                <a:latin typeface="-apple-system" charset="0"/>
              </a:rPr>
              <a:t>draggable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-apple-system" charset="0"/>
              </a:rPr>
              <a:t>属性。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99542"/>
            <a:ext cx="1075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事件</a:t>
            </a:r>
          </a:p>
        </p:txBody>
      </p:sp>
      <p:sp>
        <p:nvSpPr>
          <p:cNvPr id="3" name="矩形 2"/>
          <p:cNvSpPr/>
          <p:nvPr/>
        </p:nvSpPr>
        <p:spPr>
          <a:xfrm>
            <a:off x="551126" y="1059582"/>
            <a:ext cx="78372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i="0" dirty="0" err="1">
                <a:solidFill>
                  <a:srgbClr val="FF0000"/>
                </a:solidFill>
                <a:effectLst/>
                <a:latin typeface=".SFNSText" charset="0"/>
              </a:rPr>
              <a:t>ondragstart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：当拖拽元素开始被拖拽的时候触发的事件，此事件作用在被拖曳元素上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i="0" dirty="0" err="1">
                <a:solidFill>
                  <a:srgbClr val="FF0000"/>
                </a:solidFill>
                <a:effectLst/>
                <a:latin typeface=".SFNSText" charset="0"/>
              </a:rPr>
              <a:t>ondragenter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：当拖曳元素进入目标元素的时候触发的事件，此事件作用在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.SFNSText" charset="0"/>
              </a:rPr>
              <a:t>目标元素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上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i="0" dirty="0" err="1">
                <a:solidFill>
                  <a:srgbClr val="FF0000"/>
                </a:solidFill>
                <a:effectLst/>
                <a:latin typeface=".SFNSText" charset="0"/>
              </a:rPr>
              <a:t>ondragover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：拖拽元素在目标元素上移动的时候触发的事件，此事件作用在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.SFNSText" charset="0"/>
              </a:rPr>
              <a:t>目标元素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上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i="0" dirty="0" err="1">
                <a:solidFill>
                  <a:srgbClr val="FF0000"/>
                </a:solidFill>
                <a:effectLst/>
                <a:latin typeface=".SFNSText" charset="0"/>
              </a:rPr>
              <a:t>ondrop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：被拖拽的元素在目标元素上同时鼠标放开触发的事件，此事件作用在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.SFNSText" charset="0"/>
              </a:rPr>
              <a:t>目标元素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上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b="1" i="0" dirty="0" err="1">
                <a:solidFill>
                  <a:srgbClr val="FF0000"/>
                </a:solidFill>
                <a:effectLst/>
                <a:latin typeface=".SFNSText" charset="0"/>
              </a:rPr>
              <a:t>ondragend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：当拖拽完成后触发的事件，此事件作用在被拖曳元素上</a:t>
            </a:r>
          </a:p>
        </p:txBody>
      </p:sp>
      <p:sp>
        <p:nvSpPr>
          <p:cNvPr id="7" name="矩形 6"/>
          <p:cNvSpPr/>
          <p:nvPr/>
        </p:nvSpPr>
        <p:spPr>
          <a:xfrm>
            <a:off x="283468" y="4078165"/>
            <a:ext cx="8104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333333"/>
                </a:solidFill>
                <a:effectLst/>
                <a:latin typeface=".SFNSText" charset="0"/>
              </a:rPr>
              <a:t>注意：在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.SFNSText" charset="0"/>
              </a:rPr>
              <a:t>ondragover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中一定要执行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.SFNSText" charset="0"/>
              </a:rPr>
              <a:t>preventDefault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.SFNSText" charset="0"/>
              </a:rPr>
              <a:t>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，否则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.SFNSText" charset="0"/>
              </a:rPr>
              <a:t>ondrop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.SFNSText" charset="0"/>
              </a:rPr>
              <a:t>事件不会被触发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5881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lang="en-US" altLang="zh-CN" dirty="0"/>
              <a:t> </a:t>
            </a:r>
            <a:r>
              <a:rPr lang="en-US" altLang="zh-CN" dirty="0" err="1"/>
              <a:t>dataTransfer</a:t>
            </a:r>
            <a:r>
              <a:rPr lang="zh-CN" altLang="en-US" dirty="0"/>
              <a:t>对象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11560" y="1190868"/>
            <a:ext cx="770485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拖动过程中，回调函数接受的事件参数，有一个</a:t>
            </a:r>
            <a:r>
              <a:rPr lang="en-US" altLang="zh-CN" dirty="0" err="1"/>
              <a:t>dataTransfer</a:t>
            </a:r>
            <a:r>
              <a:rPr lang="zh-CN" altLang="en-US" dirty="0"/>
              <a:t>属性。它指向一个对象，包含了与拖动相关的各种信息。</a:t>
            </a: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rgbClr val="FF0000"/>
                </a:solidFill>
              </a:rPr>
              <a:t>event.dataTransfer.setData</a:t>
            </a:r>
            <a:r>
              <a:rPr lang="en-US" altLang="zh-CN" dirty="0">
                <a:solidFill>
                  <a:srgbClr val="FF0000"/>
                </a:solidFill>
              </a:rPr>
              <a:t>(‘text’, ‘Hello World!’); </a:t>
            </a:r>
            <a:endParaRPr lang="zh-CN" altLang="en-US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上面代码在拖动开始时，在</a:t>
            </a:r>
            <a:r>
              <a:rPr lang="en-US" altLang="zh-CN" dirty="0" err="1"/>
              <a:t>dataTransfer</a:t>
            </a:r>
            <a:r>
              <a:rPr lang="zh-CN" altLang="en-US" dirty="0"/>
              <a:t>对象上储存一条文本信息，内容为“</a:t>
            </a:r>
            <a:r>
              <a:rPr lang="en-US" altLang="zh-CN" dirty="0"/>
              <a:t>Hello World”</a:t>
            </a:r>
            <a:r>
              <a:rPr lang="zh-CN" altLang="en-US" dirty="0"/>
              <a:t>。当拖放结束时，可以用</a:t>
            </a:r>
            <a:r>
              <a:rPr lang="en-US" altLang="zh-CN" dirty="0" err="1"/>
              <a:t>getData</a:t>
            </a:r>
            <a:r>
              <a:rPr lang="zh-CN" altLang="en-US" dirty="0"/>
              <a:t>方法取出这条信息。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0050" y="65881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lang="en-US" altLang="zh-CN" dirty="0"/>
              <a:t> </a:t>
            </a:r>
            <a:r>
              <a:rPr lang="en-US" altLang="zh-CN" dirty="0" err="1"/>
              <a:t>dataTransfer</a:t>
            </a:r>
            <a:r>
              <a:rPr lang="zh-CN" altLang="en-US" dirty="0"/>
              <a:t>属性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6754" y="1077358"/>
            <a:ext cx="7423637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dropEffect</a:t>
            </a:r>
            <a:r>
              <a:rPr lang="en-US" altLang="zh-CN" dirty="0"/>
              <a:t>:</a:t>
            </a:r>
            <a:r>
              <a:rPr lang="zh-CN" altLang="en-US" dirty="0"/>
              <a:t>拖放的操作类型，决定了浏览器如何显示鼠标形状，可能的值为</a:t>
            </a:r>
            <a:r>
              <a:rPr lang="en-US" altLang="zh-CN" dirty="0"/>
              <a:t>copy</a:t>
            </a:r>
            <a:r>
              <a:rPr lang="zh-CN" altLang="en-US" dirty="0"/>
              <a:t>、</a:t>
            </a:r>
            <a:r>
              <a:rPr lang="en-US" altLang="zh-CN" dirty="0"/>
              <a:t>move</a:t>
            </a:r>
            <a:r>
              <a:rPr lang="zh-CN" altLang="en-US" dirty="0"/>
              <a:t>、</a:t>
            </a:r>
            <a:r>
              <a:rPr lang="en-US" altLang="zh-CN" dirty="0"/>
              <a:t>link</a:t>
            </a:r>
            <a:r>
              <a:rPr lang="zh-CN" altLang="en-US" dirty="0"/>
              <a:t>和</a:t>
            </a:r>
            <a:r>
              <a:rPr lang="en-US" altLang="zh-CN" dirty="0"/>
              <a:t>none</a:t>
            </a:r>
            <a:r>
              <a:rPr lang="zh-CN" altLang="en-US" dirty="0"/>
              <a:t>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effectAllowed</a:t>
            </a:r>
            <a:r>
              <a:rPr lang="en-US" altLang="zh-CN" dirty="0"/>
              <a:t>:</a:t>
            </a:r>
            <a:r>
              <a:rPr lang="zh-CN" altLang="en-US" dirty="0"/>
              <a:t>指定所允许的操作，可能的值为</a:t>
            </a:r>
            <a:r>
              <a:rPr lang="en-US" altLang="zh-CN" dirty="0"/>
              <a:t>copy</a:t>
            </a:r>
            <a:r>
              <a:rPr lang="zh-CN" altLang="en-US" dirty="0"/>
              <a:t>、</a:t>
            </a:r>
            <a:r>
              <a:rPr lang="en-US" altLang="zh-CN" dirty="0"/>
              <a:t>move</a:t>
            </a:r>
            <a:r>
              <a:rPr lang="zh-CN" altLang="en-US" dirty="0"/>
              <a:t>、</a:t>
            </a:r>
            <a:r>
              <a:rPr lang="en-US" altLang="zh-CN" dirty="0"/>
              <a:t>link</a:t>
            </a:r>
            <a:r>
              <a:rPr lang="zh-CN" altLang="en-US" dirty="0"/>
              <a:t>、</a:t>
            </a:r>
            <a:r>
              <a:rPr lang="en-US" altLang="zh-CN" dirty="0" err="1"/>
              <a:t>copyLink</a:t>
            </a:r>
            <a:r>
              <a:rPr lang="zh-CN" altLang="en-US" dirty="0"/>
              <a:t>、</a:t>
            </a:r>
            <a:r>
              <a:rPr lang="en-US" altLang="zh-CN" dirty="0" err="1"/>
              <a:t>copyMove</a:t>
            </a:r>
            <a:r>
              <a:rPr lang="zh-CN" altLang="en-US" dirty="0"/>
              <a:t>、</a:t>
            </a:r>
            <a:r>
              <a:rPr lang="en-US" altLang="zh-CN" dirty="0" err="1"/>
              <a:t>linkMove</a:t>
            </a:r>
            <a:r>
              <a:rPr lang="zh-CN" altLang="en-US" dirty="0"/>
              <a:t>、</a:t>
            </a:r>
            <a:r>
              <a:rPr lang="en-US" altLang="zh-CN" dirty="0"/>
              <a:t>all</a:t>
            </a:r>
            <a:r>
              <a:rPr lang="zh-CN" altLang="en-US" dirty="0"/>
              <a:t>、</a:t>
            </a:r>
            <a:r>
              <a:rPr lang="en-US" altLang="zh-CN" dirty="0"/>
              <a:t>none</a:t>
            </a:r>
            <a:r>
              <a:rPr lang="zh-CN" altLang="en-US" dirty="0"/>
              <a:t>和</a:t>
            </a:r>
            <a:r>
              <a:rPr lang="en-US" altLang="zh-CN" dirty="0"/>
              <a:t>uninitialized</a:t>
            </a:r>
            <a:r>
              <a:rPr lang="zh-CN" altLang="en-US" dirty="0"/>
              <a:t>（默认值，等同于</a:t>
            </a:r>
            <a:r>
              <a:rPr lang="en-US" altLang="zh-CN" dirty="0"/>
              <a:t>all</a:t>
            </a:r>
            <a:r>
              <a:rPr lang="zh-CN" altLang="en-US" dirty="0"/>
              <a:t>，即允许一切操作）。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files:</a:t>
            </a:r>
            <a:r>
              <a:rPr lang="zh-CN" altLang="en-US" dirty="0"/>
              <a:t>包含一个</a:t>
            </a:r>
            <a:r>
              <a:rPr lang="en-US" altLang="zh-CN" dirty="0" err="1"/>
              <a:t>FileList</a:t>
            </a:r>
            <a:r>
              <a:rPr lang="zh-CN" altLang="en-US" dirty="0"/>
              <a:t>对象，表示拖放所涉及的文件，主要用于处理从文件系统拖入浏览器的文件。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types:</a:t>
            </a:r>
            <a:r>
              <a:rPr lang="zh-CN" altLang="en-US" dirty="0"/>
              <a:t>储存在</a:t>
            </a:r>
            <a:r>
              <a:rPr lang="en-US" altLang="zh-CN" dirty="0" err="1"/>
              <a:t>DataTransfer</a:t>
            </a:r>
            <a:r>
              <a:rPr lang="zh-CN" altLang="en-US" dirty="0"/>
              <a:t>对象的数据的类型。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3528" y="62753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lang="en-US" altLang="zh-CN" dirty="0"/>
              <a:t> </a:t>
            </a:r>
            <a:r>
              <a:rPr lang="en-US" altLang="zh-CN" dirty="0" err="1"/>
              <a:t>dataTransfer</a:t>
            </a:r>
            <a:r>
              <a:rPr lang="zh-CN" altLang="en-US" dirty="0"/>
              <a:t>方法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75220" y="1012708"/>
            <a:ext cx="85172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setData</a:t>
            </a:r>
            <a:r>
              <a:rPr lang="en-US" altLang="zh-CN" dirty="0"/>
              <a:t>(format, data):</a:t>
            </a:r>
            <a:r>
              <a:rPr lang="zh-CN" altLang="en-US" dirty="0"/>
              <a:t>在</a:t>
            </a:r>
            <a:r>
              <a:rPr lang="en-US" altLang="zh-CN" dirty="0" err="1"/>
              <a:t>dataTransfer</a:t>
            </a:r>
            <a:r>
              <a:rPr lang="zh-CN" altLang="en-US" dirty="0"/>
              <a:t>对象上储存数据。第一个参数</a:t>
            </a:r>
            <a:r>
              <a:rPr lang="en-US" altLang="zh-CN" dirty="0"/>
              <a:t>format</a:t>
            </a:r>
            <a:r>
              <a:rPr lang="zh-CN" altLang="en-US" dirty="0"/>
              <a:t>用来指定储存的数据类型，比如</a:t>
            </a:r>
            <a:r>
              <a:rPr lang="en-US" altLang="zh-CN" dirty="0"/>
              <a:t>text</a:t>
            </a:r>
            <a:r>
              <a:rPr lang="zh-CN" altLang="en-US" dirty="0"/>
              <a:t>、</a:t>
            </a:r>
            <a:r>
              <a:rPr lang="en-US" altLang="zh-CN" dirty="0" err="1"/>
              <a:t>url</a:t>
            </a:r>
            <a:r>
              <a:rPr lang="zh-CN" altLang="en-US" dirty="0"/>
              <a:t>、</a:t>
            </a:r>
            <a:r>
              <a:rPr lang="en-US" altLang="zh-CN" dirty="0"/>
              <a:t>text/html</a:t>
            </a:r>
            <a:r>
              <a:rPr lang="zh-CN" altLang="en-US" dirty="0"/>
              <a:t>等。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getData</a:t>
            </a:r>
            <a:r>
              <a:rPr lang="en-US" altLang="zh-CN" dirty="0"/>
              <a:t>(format):</a:t>
            </a:r>
            <a:r>
              <a:rPr lang="zh-CN" altLang="en-US" dirty="0"/>
              <a:t>从</a:t>
            </a:r>
            <a:r>
              <a:rPr lang="en-US" altLang="zh-CN" dirty="0" err="1"/>
              <a:t>dataTransfer</a:t>
            </a:r>
            <a:r>
              <a:rPr lang="zh-CN" altLang="en-US" dirty="0"/>
              <a:t>对象取出数据。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clearData</a:t>
            </a:r>
            <a:r>
              <a:rPr lang="en-US" altLang="zh-CN" dirty="0"/>
              <a:t>(format):</a:t>
            </a:r>
            <a:r>
              <a:rPr lang="zh-CN" altLang="en-US" dirty="0"/>
              <a:t>清除</a:t>
            </a:r>
            <a:r>
              <a:rPr lang="en-US" altLang="zh-CN" dirty="0" err="1"/>
              <a:t>dataTransfer</a:t>
            </a:r>
            <a:r>
              <a:rPr lang="zh-CN" altLang="en-US" dirty="0"/>
              <a:t>对象所储存的数据。如果指定了</a:t>
            </a:r>
            <a:r>
              <a:rPr lang="en-US" altLang="zh-CN" dirty="0"/>
              <a:t>format</a:t>
            </a:r>
            <a:r>
              <a:rPr lang="zh-CN" altLang="en-US" dirty="0"/>
              <a:t>参数，则只清除该格式的数据，否则清除所有数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setDragImage</a:t>
            </a:r>
            <a:r>
              <a:rPr lang="en-US" altLang="zh-CN" dirty="0"/>
              <a:t>(</a:t>
            </a:r>
            <a:r>
              <a:rPr lang="en-US" altLang="zh-CN" dirty="0" err="1"/>
              <a:t>imgElement</a:t>
            </a:r>
            <a:r>
              <a:rPr lang="en-US" altLang="zh-CN" dirty="0"/>
              <a:t>, x, y):</a:t>
            </a:r>
            <a:r>
              <a:rPr lang="zh-CN" altLang="en-US" dirty="0"/>
              <a:t>指定拖动过程中显示的图像。默认情况下，许多浏览器显示一个被拖动元素的半透明版本。参数</a:t>
            </a:r>
            <a:r>
              <a:rPr lang="en-US" altLang="zh-CN" dirty="0" err="1"/>
              <a:t>imgElement</a:t>
            </a:r>
            <a:r>
              <a:rPr lang="zh-CN" altLang="en-US" dirty="0"/>
              <a:t>必须是一个图像元素，而不是指向图像的路径，参数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表示图像相对于鼠标的位置。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D6453FBB-D347-7D4B-979C-6EBC9BCCB06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758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58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2374900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第六章、拖放Drag 和 Drop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58813"/>
            <a:ext cx="3019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6.</a:t>
            </a:r>
            <a:r>
              <a:rPr kumimoji="1" lang="zh-CN" altLang="en-US" dirty="0"/>
              <a:t>删除文章进入垃圾桶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03598"/>
            <a:ext cx="5169892" cy="295694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68610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3D4A7B8-2EB3-5A49-8234-2BE591FAF81A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49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68611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68612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13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68614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15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68616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17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68618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19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68620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21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23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25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27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29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8631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9B2C3D9A-5E08-2243-BB08-D815E352E218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5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55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430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第一章：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23556" name="Picture 2" descr="liulanqi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320800"/>
            <a:ext cx="7967662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文本框 1"/>
          <p:cNvSpPr txBox="1">
            <a:spLocks noChangeArrowheads="1"/>
          </p:cNvSpPr>
          <p:nvPr/>
        </p:nvSpPr>
        <p:spPr bwMode="auto">
          <a:xfrm>
            <a:off x="400050" y="684213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dirty="0"/>
              <a:t>3.html5</a:t>
            </a:r>
            <a:r>
              <a:rPr lang="zh-CN" altLang="en-US" dirty="0"/>
              <a:t>浏览器兼容性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D67E314-7F09-2945-92E9-52AA49274C7C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065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65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660" name="文本框 1"/>
          <p:cNvSpPr txBox="1">
            <a:spLocks noChangeArrowheads="1"/>
          </p:cNvSpPr>
          <p:nvPr/>
        </p:nvSpPr>
        <p:spPr bwMode="auto">
          <a:xfrm>
            <a:off x="5364163" y="2054225"/>
            <a:ext cx="302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/>
              <a:t>1.HTML5</a:t>
            </a:r>
            <a:r>
              <a:rPr lang="zh-CN" altLang="en-US" b="1" dirty="0"/>
              <a:t>存储的简介</a:t>
            </a:r>
          </a:p>
        </p:txBody>
      </p:sp>
      <p:pic>
        <p:nvPicPr>
          <p:cNvPr id="70661" name="图片 1" descr="HTMl5本地存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1414463"/>
            <a:ext cx="4119562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文本框 2"/>
          <p:cNvSpPr txBox="1">
            <a:spLocks noChangeArrowheads="1"/>
          </p:cNvSpPr>
          <p:nvPr/>
        </p:nvSpPr>
        <p:spPr bwMode="auto">
          <a:xfrm>
            <a:off x="285750" y="3563938"/>
            <a:ext cx="8570913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sz="1400"/>
              <a:t>1.</a:t>
            </a:r>
            <a:r>
              <a:rPr lang="zh-CN" altLang="en-US" sz="1400"/>
              <a:t>浏览器本地存储是一种在浏览器中长久保存数据的方法，可以说为本地数据持久化，在我们刷新页面，或者同域名内页面跳转之后仍然可以将数据保留，对于服务器来说存储的压力小了，对用户来说，会感觉相应速度变快了，提升用户体验。 </a:t>
            </a:r>
          </a:p>
          <a:p>
            <a:pPr eaLnBrk="0" hangingPunct="0"/>
            <a:r>
              <a:rPr lang="en-US" altLang="zh-CN" sz="1400"/>
              <a:t>2.</a:t>
            </a:r>
            <a:r>
              <a:rPr lang="zh-CN" altLang="en-US" sz="1400"/>
              <a:t>目前可用于浏览器本地存储的方式太过多样。性能、大小、兼容性各不一样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04BE7E3-37FE-8C4E-8D6C-48DC760924BE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168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68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文本框 2"/>
          <p:cNvSpPr txBox="1"/>
          <p:nvPr/>
        </p:nvSpPr>
        <p:spPr>
          <a:xfrm>
            <a:off x="471488" y="736600"/>
            <a:ext cx="8172450" cy="3386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 typeface="Wingdings" panose="05000000000000000000" pitchFamily="2" charset="2"/>
              <a:buNone/>
            </a:pPr>
            <a:r>
              <a:rPr lang="en-US" altLang="zh-CN"/>
              <a:t>HTML5</a:t>
            </a:r>
            <a:r>
              <a:rPr lang="zh-CN" altLang="en-US"/>
              <a:t>以前本地存储解决方案：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b="1">
                <a:solidFill>
                  <a:srgbClr val="FF0000"/>
                </a:solidFill>
              </a:rPr>
              <a:t>cookie</a:t>
            </a:r>
            <a:r>
              <a:rPr lang="zh-CN" altLang="en-US"/>
              <a:t>  最常用的方式，各大浏览器都支持，不但前端可操作</a:t>
            </a:r>
            <a:r>
              <a:rPr lang="en-US" altLang="zh-CN"/>
              <a:t>cookie</a:t>
            </a:r>
            <a:r>
              <a:rPr lang="zh-CN" altLang="en-US"/>
              <a:t>，后端程序也可以方便的读写</a:t>
            </a:r>
            <a:r>
              <a:rPr lang="en-US" altLang="zh-CN"/>
              <a:t>cookie</a:t>
            </a:r>
            <a:r>
              <a:rPr lang="zh-CN" altLang="en-US"/>
              <a:t>。但是cookie 能存储的数据有限，一般每个域可以保存的50个cookie。一个cookie最多可以存放</a:t>
            </a:r>
            <a:r>
              <a:rPr lang="zh-CN" altLang="en-US">
                <a:solidFill>
                  <a:srgbClr val="00B050"/>
                </a:solidFill>
              </a:rPr>
              <a:t>4k</a:t>
            </a:r>
            <a:r>
              <a:rPr lang="zh-CN" altLang="en-US"/>
              <a:t>数据，cookie随着每次http请求头信息一起发送给服务器端，增加了网络流量，浪费了网络传输带宽，但如果请求头大小超过了限制，服务器会处理不了。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b="1">
                <a:solidFill>
                  <a:srgbClr val="FF0000"/>
                </a:solidFill>
              </a:rPr>
              <a:t>flash ShareObject</a:t>
            </a:r>
            <a:r>
              <a:rPr lang="zh-CN" altLang="en-US"/>
              <a:t>  就解决了cookie的这两个弊端，默认存储100k的数据，并且这个数字可以自行设置，最大没有限制的。不过，需要客户端安装flash player插件才行。 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sym typeface="微软雅黑" panose="020B0503020204020204" pitchFamily="34" charset="-122"/>
              </a:rPr>
              <a:t>Google Gear </a:t>
            </a:r>
            <a:r>
              <a:rPr lang="zh-CN" altLang="en-US">
                <a:sym typeface="微软雅黑" panose="020B0503020204020204" pitchFamily="34" charset="-122"/>
              </a:rPr>
              <a:t> Google开发的本地存储技术，需要安装组件来使用，浏览器支持的不够好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>
                <a:solidFill>
                  <a:srgbClr val="FF0000"/>
                </a:solidFill>
                <a:sym typeface="微软雅黑" panose="020B0503020204020204" pitchFamily="34" charset="-122"/>
              </a:rPr>
              <a:t>UserData</a:t>
            </a:r>
            <a:r>
              <a:rPr lang="zh-CN" altLang="en-US">
                <a:sym typeface="微软雅黑" panose="020B0503020204020204" pitchFamily="34" charset="-122"/>
              </a:rPr>
              <a:t>  IE的开发的浏览器本地存储即使。  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C734BCD7-51FE-D04B-911E-25EFCE7CB3EF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270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270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文本框 1"/>
          <p:cNvSpPr txBox="1"/>
          <p:nvPr/>
        </p:nvSpPr>
        <p:spPr>
          <a:xfrm>
            <a:off x="492125" y="788988"/>
            <a:ext cx="5749925" cy="28368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 typeface="Wingdings" panose="05000000000000000000" pitchFamily="2" charset="2"/>
              <a:buNone/>
            </a:pPr>
            <a:r>
              <a:rPr lang="en-US" altLang="zh-CN" dirty="0"/>
              <a:t>Html5</a:t>
            </a:r>
            <a:r>
              <a:rPr lang="zh-CN" altLang="en-US" dirty="0"/>
              <a:t>中常见的三种</a:t>
            </a:r>
            <a:r>
              <a:rPr lang="zh-CN" altLang="en-US" dirty="0">
                <a:sym typeface="微软雅黑" panose="020B0503020204020204" pitchFamily="34" charset="-122"/>
              </a:rPr>
              <a:t>本地存储解决方案</a:t>
            </a:r>
            <a:r>
              <a:rPr lang="zh-CN" altLang="en-US" dirty="0"/>
              <a:t>：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localStorage  </a:t>
            </a:r>
            <a:r>
              <a:rPr lang="zh-CN" altLang="en-US" dirty="0"/>
              <a:t>是浏览器同源下存储的，数据可以跨越多个窗口，除非被清除否则会永久被存储。  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  <a:sym typeface="微软雅黑" panose="020B0503020204020204" pitchFamily="34" charset="-122"/>
              </a:rPr>
              <a:t>sessionStorage  </a:t>
            </a:r>
            <a:r>
              <a:rPr lang="zh-CN" altLang="en-US" dirty="0">
                <a:sym typeface="微软雅黑" panose="020B0503020204020204" pitchFamily="34" charset="-122"/>
              </a:rPr>
              <a:t>IE不支持，用于本地存储一个会话中的数据，这些数据只有在同一个会话中的页面才能访问，当会话结束后，数据也就会被随之销毁，不是一种持久化的本地存储，是一个会话级别的存储，类似于服务器端的</a:t>
            </a:r>
            <a:r>
              <a:rPr lang="en-US" altLang="zh-CN" dirty="0">
                <a:sym typeface="微软雅黑" panose="020B0503020204020204" pitchFamily="34" charset="-122"/>
              </a:rPr>
              <a:t>session</a:t>
            </a:r>
            <a:r>
              <a:rPr lang="zh-CN" altLang="en-US" dirty="0">
                <a:sym typeface="微软雅黑" panose="020B0503020204020204" pitchFamily="34" charset="-122"/>
              </a:rPr>
              <a:t>存储。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FF0000"/>
                </a:solidFill>
              </a:rPr>
              <a:t>IndexedDB</a:t>
            </a:r>
            <a:r>
              <a:rPr lang="zh-CN" altLang="en-US" dirty="0"/>
              <a:t>是为了能够在客户端存储</a:t>
            </a:r>
            <a:r>
              <a:rPr lang="zh-CN" altLang="en-US" dirty="0">
                <a:solidFill>
                  <a:srgbClr val="00B050"/>
                </a:solidFill>
              </a:rPr>
              <a:t>大量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00B050"/>
                </a:solidFill>
              </a:rPr>
              <a:t>结构化</a:t>
            </a:r>
            <a:r>
              <a:rPr lang="zh-CN" altLang="en-US" dirty="0"/>
              <a:t>数据，并且使用索引高效检索的API。</a:t>
            </a:r>
          </a:p>
        </p:txBody>
      </p:sp>
      <p:pic>
        <p:nvPicPr>
          <p:cNvPr id="72709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75" y="746125"/>
            <a:ext cx="237490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文本框 3"/>
          <p:cNvSpPr txBox="1">
            <a:spLocks noChangeArrowheads="1"/>
          </p:cNvSpPr>
          <p:nvPr/>
        </p:nvSpPr>
        <p:spPr bwMode="auto">
          <a:xfrm>
            <a:off x="280988" y="4138613"/>
            <a:ext cx="83280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/>
              <a:t>注：使用频繁的有</a:t>
            </a:r>
            <a:r>
              <a:rPr lang="en-US" altLang="zh-CN"/>
              <a:t>cookie</a:t>
            </a:r>
            <a:r>
              <a:rPr lang="zh-CN" altLang="en-US"/>
              <a:t>、</a:t>
            </a:r>
            <a:r>
              <a:rPr lang="en-US" altLang="zh-CN"/>
              <a:t>local Storage </a:t>
            </a:r>
            <a:r>
              <a:rPr lang="zh-CN" altLang="en-US"/>
              <a:t>、</a:t>
            </a:r>
            <a:r>
              <a:rPr lang="en-US" altLang="zh-CN"/>
              <a:t>Session Storage</a:t>
            </a:r>
            <a:r>
              <a:rPr lang="zh-CN" altLang="en-US"/>
              <a:t>、</a:t>
            </a:r>
            <a:r>
              <a:rPr lang="en-US" altLang="zh-CN"/>
              <a:t>IndexedDB</a:t>
            </a:r>
            <a:r>
              <a:rPr lang="zh-CN" altLang="en-US"/>
              <a:t>等方式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22231C8-AB78-FA43-B885-097EADDE77CC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3730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3731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732" name="文本框 3"/>
          <p:cNvSpPr txBox="1">
            <a:spLocks noChangeArrowheads="1"/>
          </p:cNvSpPr>
          <p:nvPr/>
        </p:nvSpPr>
        <p:spPr bwMode="auto">
          <a:xfrm>
            <a:off x="400050" y="672176"/>
            <a:ext cx="2141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 b="1" dirty="0"/>
              <a:t>2.cookie</a:t>
            </a:r>
            <a:r>
              <a:rPr lang="zh-CN" altLang="en-US" b="1" dirty="0"/>
              <a:t>的使用方式</a:t>
            </a:r>
          </a:p>
        </p:txBody>
      </p:sp>
      <p:pic>
        <p:nvPicPr>
          <p:cNvPr id="73733" name="图片 4" descr="cook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303338"/>
            <a:ext cx="2355850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图片 5" descr="chr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371600"/>
            <a:ext cx="3046413" cy="219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5" name="文本框 6"/>
          <p:cNvSpPr txBox="1">
            <a:spLocks noChangeArrowheads="1"/>
          </p:cNvSpPr>
          <p:nvPr/>
        </p:nvSpPr>
        <p:spPr bwMode="auto">
          <a:xfrm>
            <a:off x="4194175" y="1871663"/>
            <a:ext cx="75565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/>
              <a:t>+</a:t>
            </a:r>
          </a:p>
        </p:txBody>
      </p:sp>
      <p:sp>
        <p:nvSpPr>
          <p:cNvPr id="73736" name="文本框 7"/>
          <p:cNvSpPr txBox="1">
            <a:spLocks noChangeArrowheads="1"/>
          </p:cNvSpPr>
          <p:nvPr/>
        </p:nvSpPr>
        <p:spPr bwMode="auto">
          <a:xfrm>
            <a:off x="233363" y="3962400"/>
            <a:ext cx="8607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/>
              <a:t>cookie </a:t>
            </a:r>
            <a:r>
              <a:rPr lang="zh-CN" altLang="en-US" sz="1200"/>
              <a:t>可以记录例如购物网站存储用户曾经浏览过的产品列表，或者门户网站记住用户喜欢选择浏览哪类新闻。 在用户允许的情况下，还可以存储用户的登录信息，使得用户在访问网站时不必每次都键入这些信息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B5B6869-A73D-C145-AF4B-E2F635F29A9B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475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475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756" name="文本框 1"/>
          <p:cNvSpPr txBox="1">
            <a:spLocks noChangeArrowheads="1"/>
          </p:cNvSpPr>
          <p:nvPr/>
        </p:nvSpPr>
        <p:spPr bwMode="auto">
          <a:xfrm>
            <a:off x="400050" y="685800"/>
            <a:ext cx="1485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3.</a:t>
            </a:r>
            <a:r>
              <a:rPr lang="zh-CN" altLang="en-US" dirty="0"/>
              <a:t>写入</a:t>
            </a:r>
            <a:r>
              <a:rPr lang="en-US" altLang="zh-CN" dirty="0"/>
              <a:t>cookie</a:t>
            </a:r>
          </a:p>
        </p:txBody>
      </p:sp>
      <p:pic>
        <p:nvPicPr>
          <p:cNvPr id="7475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25588"/>
            <a:ext cx="7602537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91EC2E2-6880-1948-92D5-3702C076FAAD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577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577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78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1068388"/>
            <a:ext cx="63341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文本框 2"/>
          <p:cNvSpPr txBox="1">
            <a:spLocks noChangeArrowheads="1"/>
          </p:cNvSpPr>
          <p:nvPr/>
        </p:nvSpPr>
        <p:spPr bwMode="auto">
          <a:xfrm>
            <a:off x="400050" y="700088"/>
            <a:ext cx="1433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4.</a:t>
            </a:r>
            <a:r>
              <a:rPr lang="zh-CN" altLang="en-US" dirty="0"/>
              <a:t>读取</a:t>
            </a:r>
            <a:r>
              <a:rPr lang="en-US" altLang="zh-CN" dirty="0"/>
              <a:t>cookie</a:t>
            </a:r>
            <a:endParaRPr lang="zh-CN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1C97085-1A90-894B-B71E-BE4EF4F6D7A1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680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680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第七章、离线存储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80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2024063"/>
            <a:ext cx="8280400" cy="167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5" name="文本框 2"/>
          <p:cNvSpPr txBox="1">
            <a:spLocks noChangeArrowheads="1"/>
          </p:cNvSpPr>
          <p:nvPr/>
        </p:nvSpPr>
        <p:spPr bwMode="auto">
          <a:xfrm>
            <a:off x="466725" y="728663"/>
            <a:ext cx="1543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5.</a:t>
            </a:r>
            <a:r>
              <a:rPr lang="zh-CN" altLang="en-US" dirty="0"/>
              <a:t>删除</a:t>
            </a:r>
            <a:r>
              <a:rPr lang="en-US" altLang="zh-CN" dirty="0"/>
              <a:t>cookie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528" y="636059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6</a:t>
            </a:r>
            <a:r>
              <a:rPr kumimoji="1" lang="zh-CN" altLang="en-US" dirty="0"/>
              <a:t>、 localStorage 与</a:t>
            </a:r>
            <a:r>
              <a:rPr kumimoji="1" lang="en-US" altLang="zh-CN" dirty="0" err="1"/>
              <a:t>sessionStrorage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391418" y="995527"/>
            <a:ext cx="81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/>
              <a:t>localStorage 与</a:t>
            </a:r>
            <a:r>
              <a:rPr kumimoji="1" lang="en-US" altLang="zh-CN" dirty="0" err="1"/>
              <a:t>sessionStrorage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的概念和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相似，区别是它是为了更大容量存储设计的。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的大小是受限的并且每次你请求一个新的页面的时候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都会被发送过去，这样无形中浪费了带宽，另外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还需要指定作用域，不可以跨域调用。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/>
              <a:t>localStorage 与</a:t>
            </a:r>
            <a:r>
              <a:rPr kumimoji="1" lang="en-US" altLang="zh-CN" dirty="0" err="1"/>
              <a:t>sessionStrorage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拥有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setItem,getItem,removeItem,clear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等方法，不像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需要前端开发者自己封装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setCookie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，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getCookie</a:t>
            </a:r>
            <a:endParaRPr lang="zh-CN" altLang="en-US" dirty="0">
              <a:solidFill>
                <a:srgbClr val="000000"/>
              </a:solidFill>
              <a:latin typeface="Verdana" panose="020B060403050404020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cookie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的作用是与服务器进行交互，作为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HTTP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规范的一部分而存在 ，而</a:t>
            </a:r>
            <a:r>
              <a:rPr kumimoji="1" lang="zh-CN" altLang="en-US" dirty="0"/>
              <a:t>localStorage 与</a:t>
            </a:r>
            <a:r>
              <a:rPr kumimoji="1" lang="en-US" altLang="zh-CN" dirty="0" err="1"/>
              <a:t>sessionStrorage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仅仅是为了在本地“存储”数据而生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0050" y="63976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localStorage 与</a:t>
            </a:r>
            <a:r>
              <a:rPr kumimoji="1" lang="en-US" altLang="zh-CN" dirty="0" err="1"/>
              <a:t>sessionStrorage</a:t>
            </a:r>
            <a:r>
              <a:rPr kumimoji="1" lang="zh-CN" altLang="en-US" dirty="0"/>
              <a:t>优缺点</a:t>
            </a:r>
          </a:p>
        </p:txBody>
      </p:sp>
      <p:sp>
        <p:nvSpPr>
          <p:cNvPr id="3" name="矩形 2"/>
          <p:cNvSpPr/>
          <p:nvPr/>
        </p:nvSpPr>
        <p:spPr>
          <a:xfrm>
            <a:off x="525835" y="1039258"/>
            <a:ext cx="79208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b="1" dirty="0">
                <a:solidFill>
                  <a:srgbClr val="444444"/>
                </a:solidFill>
                <a:latin typeface="隶书" charset="0"/>
              </a:rPr>
              <a:t>的优势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1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拓展了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cookie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的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4K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限制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会可以将第一次请求的数据直接存储到本地，这个相当于一个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5M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大小的针对于前端页面的数据库，相比于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cookie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可以节约带宽，但是这个却是只有在高版本的浏览器中才支持的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endParaRPr lang="zh-CN" altLang="en-US" sz="1400" b="1" dirty="0">
              <a:solidFill>
                <a:srgbClr val="444444"/>
              </a:solidFill>
              <a:latin typeface="隶书" charset="0"/>
            </a:endParaRPr>
          </a:p>
          <a:p>
            <a:endParaRPr lang="zh-CN" altLang="en-US" sz="1400" b="1" dirty="0">
              <a:solidFill>
                <a:srgbClr val="444444"/>
              </a:solidFill>
              <a:latin typeface="隶书" charset="0"/>
            </a:endParaRPr>
          </a:p>
          <a:p>
            <a:r>
              <a:rPr lang="en-US" altLang="zh-CN" sz="1400" b="1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b="1" dirty="0">
                <a:solidFill>
                  <a:srgbClr val="444444"/>
                </a:solidFill>
                <a:latin typeface="隶书" charset="0"/>
              </a:rPr>
              <a:t>的缺点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1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、浏览器的大小不统一，并且在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IE8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以上的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IE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版本才支持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这个属性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2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、目前所有的浏览器中都会把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的值类型限定为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string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类型，这个在对我们日常比较常见的</a:t>
            </a:r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JSON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对象类型需要一些转换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3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在浏览器的隐私模式下面是不可读取的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4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本质上是对字符串的读取，如果存储内容多的话会消耗内存空间，会导致页面变卡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隶书" charset="0"/>
              </a:rPr>
              <a:t>5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不能被爬虫抓取到</a:t>
            </a:r>
            <a:endParaRPr lang="zh-CN" altLang="en-US" sz="1400" dirty="0">
              <a:solidFill>
                <a:srgbClr val="444444"/>
              </a:solidFill>
              <a:latin typeface="Tahoma" panose="020B0604030504040204" charset="0"/>
            </a:endParaRPr>
          </a:p>
          <a:p>
            <a:r>
              <a:rPr lang="en-US" altLang="zh-CN" sz="1400" dirty="0">
                <a:solidFill>
                  <a:srgbClr val="444444"/>
                </a:solidFill>
                <a:latin typeface="Tahoma" panose="020B0604030504040204" charset="0"/>
              </a:rPr>
              <a:t>6</a:t>
            </a:r>
            <a:r>
              <a:rPr lang="zh-CN" altLang="en-US" sz="1400" dirty="0">
                <a:solidFill>
                  <a:srgbClr val="444444"/>
                </a:solidFill>
                <a:latin typeface="Tahoma" panose="020B0604030504040204" charset="0"/>
              </a:rPr>
              <a:t>、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与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sessionStorage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的唯一一点区别就是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localStorage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属于永久性存储，而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sessionStorage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属于当会话结束的时候，</a:t>
            </a:r>
            <a:r>
              <a:rPr lang="en-US" altLang="zh-CN" sz="1400" dirty="0" err="1">
                <a:solidFill>
                  <a:srgbClr val="444444"/>
                </a:solidFill>
                <a:latin typeface="隶书" charset="0"/>
              </a:rPr>
              <a:t>sessionStorage</a:t>
            </a:r>
            <a:r>
              <a:rPr lang="zh-CN" altLang="en-US" sz="1400" dirty="0">
                <a:solidFill>
                  <a:srgbClr val="444444"/>
                </a:solidFill>
                <a:latin typeface="隶书" charset="0"/>
              </a:rPr>
              <a:t>中的键值对会被清空</a:t>
            </a:r>
            <a:endParaRPr lang="zh-CN" altLang="en-US" sz="1400" b="0" i="0" dirty="0">
              <a:solidFill>
                <a:srgbClr val="444444"/>
              </a:solidFill>
              <a:effectLst/>
              <a:latin typeface="Tahoma" panose="020B06040305040402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59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0050" y="639763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localStorage 与</a:t>
            </a:r>
            <a:r>
              <a:rPr kumimoji="1" lang="en-US" altLang="zh-CN" dirty="0" err="1"/>
              <a:t>sessionStrorage</a:t>
            </a:r>
            <a:r>
              <a:rPr kumimoji="1" lang="zh-CN" altLang="en-US" dirty="0"/>
              <a:t>浏览器支持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0" y="2934488"/>
            <a:ext cx="6120680" cy="14605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018" y="1064742"/>
            <a:ext cx="3407965" cy="15070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DAE283A-3973-7C4A-9C83-8C2D0DAE36EB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578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579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430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第一章：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580" name="文本框 2"/>
          <p:cNvSpPr txBox="1">
            <a:spLocks noChangeArrowheads="1"/>
          </p:cNvSpPr>
          <p:nvPr/>
        </p:nvSpPr>
        <p:spPr bwMode="auto">
          <a:xfrm>
            <a:off x="233363" y="4135438"/>
            <a:ext cx="4606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dirty="0"/>
              <a:t>注：</a:t>
            </a:r>
            <a:r>
              <a:rPr lang="en-US" altLang="zh-CN" dirty="0"/>
              <a:t>IE9</a:t>
            </a:r>
            <a:r>
              <a:rPr lang="zh-CN" altLang="en-US" dirty="0"/>
              <a:t>以后才开始正式支持</a:t>
            </a:r>
            <a:r>
              <a:rPr lang="en-US" altLang="zh-CN" dirty="0"/>
              <a:t>html5</a:t>
            </a:r>
          </a:p>
        </p:txBody>
      </p:sp>
      <p:pic>
        <p:nvPicPr>
          <p:cNvPr id="24581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06488"/>
            <a:ext cx="512445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3528" y="674725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10. </a:t>
            </a:r>
            <a:r>
              <a:rPr kumimoji="1" lang="en-US" altLang="zh-CN" dirty="0" err="1"/>
              <a:t>setItem</a:t>
            </a:r>
            <a:r>
              <a:rPr kumimoji="1" lang="zh-CN" altLang="en-US" dirty="0"/>
              <a:t>存储</a:t>
            </a:r>
            <a:r>
              <a:rPr kumimoji="1" lang="en-US" altLang="zh-CN" dirty="0" err="1"/>
              <a:t>value</a:t>
            </a:r>
            <a:endParaRPr kumimoji="1"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65274" y="1109182"/>
            <a:ext cx="5454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用途：将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value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存储到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key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字段</a:t>
            </a:r>
            <a:b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用法：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.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setItem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value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)</a:t>
            </a:r>
            <a:b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代码示例：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1906022" y="2715766"/>
            <a:ext cx="533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sessionStorage.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setItem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“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key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”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“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value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”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endParaRPr lang="zh-CN" altLang="en-US" dirty="0">
              <a:solidFill>
                <a:srgbClr val="339933"/>
              </a:solidFill>
              <a:latin typeface="Verdana" panose="020B0604030504040204" charset="0"/>
            </a:endParaRPr>
          </a:p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localStorage.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setItem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site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,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“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baidu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.com"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Verdana" panose="020B060403050404020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4039255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不但可以用自身的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charset="0"/>
              </a:rPr>
              <a:t>setItem,getItem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等方便存取，也可以像普通对象一样用点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charset="0"/>
              </a:rPr>
              <a:t>(.)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操作符，及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charset="0"/>
              </a:rPr>
              <a:t>[]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的方式进行数据存储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矩形 1"/>
          <p:cNvSpPr/>
          <p:nvPr/>
        </p:nvSpPr>
        <p:spPr>
          <a:xfrm>
            <a:off x="2286240" y="264375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sessionStorage.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removeItem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key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localStorage.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removeItem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 err="1">
                <a:solidFill>
                  <a:srgbClr val="3366CC"/>
                </a:solidFill>
                <a:latin typeface="Verdana" panose="020B0604030504040204" charset="0"/>
              </a:rPr>
              <a:t>site</a:t>
            </a:r>
            <a:r>
              <a:rPr lang="en-US" altLang="zh-CN" dirty="0">
                <a:solidFill>
                  <a:srgbClr val="3366CC"/>
                </a:solidFill>
                <a:latin typeface="Verdana" panose="020B0604030504040204" charset="0"/>
              </a:rPr>
              <a:t>"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Verdana" panose="020B060403050404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1602" y="619638"/>
            <a:ext cx="2854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11.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removeItem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删除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key</a:t>
            </a:r>
            <a:endParaRPr lang="en-US" altLang="zh-CN" dirty="0">
              <a:solidFill>
                <a:srgbClr val="000000"/>
              </a:solidFill>
              <a:latin typeface="Verdana" panose="020B060403050404020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4477" y="116501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用途：删除指定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key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本地存储的值</a:t>
            </a:r>
            <a:b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用法：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.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removeItem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key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)</a:t>
            </a:r>
            <a:b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代码示例：</a:t>
            </a:r>
          </a:p>
        </p:txBody>
      </p:sp>
      <p:sp>
        <p:nvSpPr>
          <p:cNvPr id="8" name="矩形 7"/>
          <p:cNvSpPr/>
          <p:nvPr/>
        </p:nvSpPr>
        <p:spPr>
          <a:xfrm>
            <a:off x="251520" y="4039255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不但可以用自身的</a:t>
            </a:r>
            <a:r>
              <a:rPr lang="en-US" altLang="zh-CN" sz="1400" dirty="0" err="1">
                <a:solidFill>
                  <a:srgbClr val="000000"/>
                </a:solidFill>
                <a:latin typeface="Verdana" panose="020B0604030504040204" charset="0"/>
              </a:rPr>
              <a:t>setItem,getItem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等方便存取，也可以像普通对象一样用点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charset="0"/>
              </a:rPr>
              <a:t>(.)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操作符，及</a:t>
            </a:r>
            <a:r>
              <a:rPr lang="en-US" altLang="zh-CN" sz="1400" dirty="0">
                <a:solidFill>
                  <a:srgbClr val="000000"/>
                </a:solidFill>
                <a:latin typeface="Verdana" panose="020B0604030504040204" charset="0"/>
              </a:rPr>
              <a:t>[]</a:t>
            </a:r>
            <a:r>
              <a:rPr lang="zh-CN" altLang="en-US" sz="1400" dirty="0">
                <a:solidFill>
                  <a:srgbClr val="000000"/>
                </a:solidFill>
                <a:latin typeface="Verdana" panose="020B0604030504040204" charset="0"/>
              </a:rPr>
              <a:t>的方式进行数据存储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矩形 1"/>
          <p:cNvSpPr/>
          <p:nvPr/>
        </p:nvSpPr>
        <p:spPr>
          <a:xfrm>
            <a:off x="3059832" y="2715766"/>
            <a:ext cx="4590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sessionStorage.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clear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charset="0"/>
              </a:rPr>
              <a:t>localStorage.</a:t>
            </a:r>
            <a:r>
              <a:rPr lang="en-US" altLang="zh-CN" dirty="0" err="1">
                <a:solidFill>
                  <a:srgbClr val="660066"/>
                </a:solidFill>
                <a:latin typeface="Verdana" panose="020B0604030504040204" charset="0"/>
              </a:rPr>
              <a:t>clear</a:t>
            </a:r>
            <a:r>
              <a:rPr lang="en-US" altLang="zh-CN" dirty="0">
                <a:solidFill>
                  <a:srgbClr val="009900"/>
                </a:solidFill>
                <a:latin typeface="Verdana" panose="020B0604030504040204" charset="0"/>
              </a:rPr>
              <a:t>()</a:t>
            </a:r>
            <a:r>
              <a:rPr lang="en-US" altLang="zh-CN" dirty="0">
                <a:solidFill>
                  <a:srgbClr val="339933"/>
                </a:solidFill>
                <a:latin typeface="Verdana" panose="020B0604030504040204" charset="0"/>
              </a:rPr>
              <a:t>;</a:t>
            </a:r>
            <a:endParaRPr lang="en-US" altLang="zh-CN" dirty="0">
              <a:solidFill>
                <a:srgbClr val="000000"/>
              </a:solidFill>
              <a:latin typeface="Verdana" panose="020B06040305040402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9311" y="658813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12.clear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清除所有的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key/value</a:t>
            </a:r>
          </a:p>
        </p:txBody>
      </p:sp>
      <p:sp>
        <p:nvSpPr>
          <p:cNvPr id="4" name="矩形 3"/>
          <p:cNvSpPr/>
          <p:nvPr/>
        </p:nvSpPr>
        <p:spPr>
          <a:xfrm>
            <a:off x="539552" y="10685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用途：清除所有的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key/value</a:t>
            </a:r>
            <a:b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用法：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  <a:t>.clear()</a:t>
            </a:r>
            <a:br>
              <a:rPr lang="en-US" altLang="zh-CN" dirty="0">
                <a:solidFill>
                  <a:srgbClr val="000000"/>
                </a:solidFill>
                <a:latin typeface="Verdana" panose="020B0604030504040204" charset="0"/>
              </a:rPr>
            </a:br>
            <a:r>
              <a:rPr lang="zh-CN" altLang="en-US" dirty="0">
                <a:solidFill>
                  <a:srgbClr val="000000"/>
                </a:solidFill>
                <a:latin typeface="Verdana" panose="020B0604030504040204" charset="0"/>
              </a:rPr>
              <a:t>代码示例：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9599" y="658813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13.</a:t>
            </a:r>
            <a:r>
              <a:rPr kumimoji="1" lang="zh-CN" altLang="en-US" dirty="0"/>
              <a:t>遍历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09265"/>
            <a:ext cx="6702648" cy="19327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9512" y="4105404"/>
            <a:ext cx="86489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00"/>
                </a:solidFill>
                <a:latin typeface="Verdana" panose="020B0604030504040204" charset="0"/>
              </a:rPr>
              <a:t>sessionStorage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charset="0"/>
              </a:rPr>
              <a:t>和</a:t>
            </a:r>
            <a:r>
              <a:rPr lang="en-US" altLang="zh-CN" sz="1600" dirty="0" err="1">
                <a:solidFill>
                  <a:srgbClr val="000000"/>
                </a:solidFill>
                <a:latin typeface="Verdana" panose="020B0604030504040204" charset="0"/>
              </a:rPr>
              <a:t>localStorage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charset="0"/>
              </a:rPr>
              <a:t>提供的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charset="0"/>
              </a:rPr>
              <a:t>key()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charset="0"/>
              </a:rPr>
              <a:t>和</a:t>
            </a:r>
            <a:r>
              <a:rPr lang="en-US" altLang="zh-CN" sz="1600" dirty="0">
                <a:solidFill>
                  <a:srgbClr val="000000"/>
                </a:solidFill>
                <a:latin typeface="Verdana" panose="020B0604030504040204" charset="0"/>
              </a:rPr>
              <a:t>length</a:t>
            </a:r>
            <a:r>
              <a:rPr lang="zh-CN" altLang="en-US" sz="1600" dirty="0">
                <a:solidFill>
                  <a:srgbClr val="000000"/>
                </a:solidFill>
                <a:latin typeface="Verdana" panose="020B0604030504040204" charset="0"/>
              </a:rPr>
              <a:t>可以方便的实现存储的数据遍历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059582"/>
            <a:ext cx="3816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一般我们会将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charset="0"/>
              </a:rPr>
              <a:t>JSON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存入</a:t>
            </a:r>
            <a:r>
              <a:rPr lang="en-US" altLang="zh-CN" dirty="0" err="1">
                <a:solidFill>
                  <a:srgbClr val="444444"/>
                </a:solidFill>
                <a:latin typeface="Tahoma" panose="020B0604030504040204" charset="0"/>
              </a:rPr>
              <a:t>localStorage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中，但是在</a:t>
            </a:r>
            <a:r>
              <a:rPr lang="en-US" altLang="zh-CN" dirty="0" err="1">
                <a:solidFill>
                  <a:srgbClr val="444444"/>
                </a:solidFill>
                <a:latin typeface="Tahoma" panose="020B0604030504040204" charset="0"/>
              </a:rPr>
              <a:t>localStorage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会自动将</a:t>
            </a:r>
            <a:r>
              <a:rPr lang="en-US" altLang="zh-CN" dirty="0" err="1">
                <a:solidFill>
                  <a:srgbClr val="444444"/>
                </a:solidFill>
                <a:latin typeface="Tahoma" panose="020B0604030504040204" charset="0"/>
              </a:rPr>
              <a:t>localStorage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转换成为字符串形式，这个时候我们可以使用</a:t>
            </a:r>
            <a:r>
              <a:rPr lang="en-US" altLang="zh-CN" dirty="0" err="1">
                <a:solidFill>
                  <a:srgbClr val="444444"/>
                </a:solidFill>
                <a:latin typeface="Tahoma" panose="020B0604030504040204" charset="0"/>
              </a:rPr>
              <a:t>JSON.stringify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charset="0"/>
              </a:rPr>
              <a:t>()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这个方法，来将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charset="0"/>
              </a:rPr>
              <a:t>JSON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转换成为</a:t>
            </a:r>
            <a:r>
              <a:rPr lang="en-US" altLang="zh-CN" dirty="0">
                <a:solidFill>
                  <a:srgbClr val="444444"/>
                </a:solidFill>
                <a:latin typeface="Tahoma" panose="020B0604030504040204" charset="0"/>
              </a:rPr>
              <a:t>JSON</a:t>
            </a:r>
            <a:r>
              <a:rPr lang="zh-CN" altLang="en-US" dirty="0">
                <a:solidFill>
                  <a:srgbClr val="444444"/>
                </a:solidFill>
                <a:latin typeface="Tahoma" panose="020B0604030504040204" charset="0"/>
              </a:rPr>
              <a:t>字符串。</a:t>
            </a:r>
            <a:r>
              <a:rPr lang="zh-CN" altLang="en-US" dirty="0"/>
              <a:t>读取之后要将</a:t>
            </a:r>
            <a:r>
              <a:rPr lang="en-US" altLang="zh-CN" dirty="0"/>
              <a:t>JSON</a:t>
            </a:r>
            <a:r>
              <a:rPr lang="zh-CN" altLang="en-US" dirty="0"/>
              <a:t>字符串转换成为</a:t>
            </a:r>
            <a:r>
              <a:rPr lang="en-US" altLang="zh-CN" dirty="0"/>
              <a:t>JSON</a:t>
            </a:r>
            <a:r>
              <a:rPr lang="zh-CN" altLang="en-US" dirty="0"/>
              <a:t>对象，使用</a:t>
            </a:r>
            <a:r>
              <a:rPr lang="en-US" altLang="zh-CN" dirty="0" err="1"/>
              <a:t>JSON.parse</a:t>
            </a:r>
            <a:r>
              <a:rPr lang="en-US" altLang="zh-CN" dirty="0"/>
              <a:t>()</a:t>
            </a:r>
            <a:r>
              <a:rPr lang="zh-CN" altLang="en-US" dirty="0"/>
              <a:t>方法</a:t>
            </a:r>
            <a:endParaRPr lang="zh-CN" altLang="en-US" b="0" i="0" dirty="0">
              <a:solidFill>
                <a:srgbClr val="444444"/>
              </a:solidFill>
              <a:effectLst/>
              <a:latin typeface="Tahoma" panose="020B060403050404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61824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14.</a:t>
            </a:r>
            <a:r>
              <a:rPr kumimoji="1" lang="zh-CN" altLang="en-US" dirty="0"/>
              <a:t>注意事项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557" y="776065"/>
            <a:ext cx="3978883" cy="361994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050" y="65457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14.indexDB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520" y="1027638"/>
            <a:ext cx="85052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Web SQL</a:t>
            </a:r>
            <a:r>
              <a:rPr lang="zh-CN" altLang="en-US" dirty="0"/>
              <a:t>曾是</a:t>
            </a:r>
            <a:r>
              <a:rPr lang="en-US" altLang="zh-CN" b="1" dirty="0"/>
              <a:t>HTML5</a:t>
            </a:r>
            <a:r>
              <a:rPr lang="zh-CN" altLang="en-US" dirty="0"/>
              <a:t>离线数据存储的一种解决方案，它是一个基于</a:t>
            </a:r>
            <a:r>
              <a:rPr lang="en-US" altLang="zh-CN" dirty="0"/>
              <a:t>SQLite </a:t>
            </a:r>
            <a:r>
              <a:rPr lang="zh-CN" altLang="en-US" dirty="0"/>
              <a:t>的离线</a:t>
            </a:r>
            <a:r>
              <a:rPr lang="zh-CN" altLang="en-US" b="1" dirty="0"/>
              <a:t>数据库</a:t>
            </a:r>
            <a:r>
              <a:rPr lang="zh-CN" altLang="en-US" dirty="0"/>
              <a:t>。但</a:t>
            </a:r>
            <a:r>
              <a:rPr lang="en-US" altLang="zh-CN" dirty="0"/>
              <a:t>W3C </a:t>
            </a:r>
            <a:r>
              <a:rPr lang="zh-CN" altLang="en-US" dirty="0"/>
              <a:t>的 </a:t>
            </a:r>
            <a:r>
              <a:rPr lang="en-US" altLang="zh-CN" dirty="0" err="1"/>
              <a:t>WebDatabase</a:t>
            </a:r>
            <a:r>
              <a:rPr lang="en-US" altLang="zh-CN" dirty="0"/>
              <a:t> </a:t>
            </a:r>
            <a:r>
              <a:rPr lang="zh-CN" altLang="en-US" dirty="0"/>
              <a:t>规范最终选择主推</a:t>
            </a:r>
            <a:r>
              <a:rPr lang="en-US" altLang="zh-CN" dirty="0" err="1"/>
              <a:t>IndexDB</a:t>
            </a:r>
            <a:r>
              <a:rPr lang="zh-CN" altLang="en-US" dirty="0"/>
              <a:t>，对</a:t>
            </a:r>
            <a:r>
              <a:rPr lang="en-US" altLang="zh-CN" dirty="0"/>
              <a:t>Web SQL</a:t>
            </a:r>
            <a:r>
              <a:rPr lang="zh-CN" altLang="en-US" dirty="0"/>
              <a:t>则不再提供维护。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IndexDB</a:t>
            </a:r>
            <a:r>
              <a:rPr lang="zh-CN" altLang="en-US" dirty="0"/>
              <a:t>是一个</a:t>
            </a:r>
            <a:r>
              <a:rPr lang="en-US" altLang="zh-CN" dirty="0"/>
              <a:t>NoSQL</a:t>
            </a:r>
            <a:r>
              <a:rPr lang="zh-CN" altLang="en-US" dirty="0"/>
              <a:t>类型的数据库，可在客户端进行大量结构化数据存储，能使用索引高效率搜索数据进行读写和管理操作。而且它的大多操作都是在异步模式下执行，能够让你使用高效的</a:t>
            </a:r>
            <a:r>
              <a:rPr lang="en-US" altLang="zh-CN" b="1" dirty="0"/>
              <a:t>JavaScript</a:t>
            </a:r>
            <a:r>
              <a:rPr lang="zh-CN" altLang="en-US" dirty="0"/>
              <a:t>事件驱动模块，减少等待，操作更加流畅。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zh-CN" altLang="en-US" dirty="0"/>
              <a:t>存储形式为键值对：它可以存储一些复杂的对象，而键可以存储这些对象的属性值，并且可以使用索引对对象的属性进行快速检索。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矩形 1"/>
          <p:cNvSpPr/>
          <p:nvPr/>
        </p:nvSpPr>
        <p:spPr>
          <a:xfrm>
            <a:off x="432759" y="771550"/>
            <a:ext cx="80603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zh-CN" altLang="en-US" dirty="0"/>
              <a:t>建立在交互数据库模型的基础上：任何对</a:t>
            </a:r>
            <a:r>
              <a:rPr lang="en-US" altLang="zh-CN" dirty="0" err="1"/>
              <a:t>IndexedDB</a:t>
            </a:r>
            <a:r>
              <a:rPr lang="zh-CN" altLang="en-US" dirty="0"/>
              <a:t>的操作都发生一个交互操作（</a:t>
            </a:r>
            <a:r>
              <a:rPr lang="en-US" altLang="zh-CN" dirty="0"/>
              <a:t>transaction</a:t>
            </a:r>
            <a:r>
              <a:rPr lang="zh-CN" altLang="en-US" dirty="0"/>
              <a:t>，事务），如它提供的索引、表、游标等均与一个</a:t>
            </a:r>
            <a:r>
              <a:rPr lang="en-US" altLang="zh-CN" dirty="0"/>
              <a:t>transaction</a:t>
            </a:r>
            <a:r>
              <a:rPr lang="zh-CN" altLang="en-US" dirty="0"/>
              <a:t>关联，它定义了交互的生存时间与结束时抛出的事件，这样能很好的处理</a:t>
            </a:r>
            <a:r>
              <a:rPr lang="en-US" altLang="zh-CN" dirty="0"/>
              <a:t>web</a:t>
            </a:r>
            <a:r>
              <a:rPr lang="zh-CN" altLang="en-US" dirty="0"/>
              <a:t>程序在不同的</a:t>
            </a:r>
            <a:r>
              <a:rPr lang="en-US" altLang="zh-CN" dirty="0"/>
              <a:t>tab</a:t>
            </a:r>
            <a:r>
              <a:rPr lang="zh-CN" altLang="en-US" dirty="0"/>
              <a:t>窗口中实例的互操作。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zh-CN" altLang="en-US" dirty="0"/>
              <a:t>的</a:t>
            </a:r>
            <a:r>
              <a:rPr lang="en-US" altLang="zh-CN" dirty="0"/>
              <a:t>API</a:t>
            </a:r>
            <a:r>
              <a:rPr lang="zh-CN" altLang="en-US" dirty="0"/>
              <a:t>大多是异步的：你可以向数据库发出操作的“请求”，当操作完成时会产生一个</a:t>
            </a:r>
            <a:r>
              <a:rPr lang="en-US" altLang="zh-CN" dirty="0"/>
              <a:t>DOM</a:t>
            </a:r>
            <a:r>
              <a:rPr lang="zh-CN" altLang="en-US" dirty="0"/>
              <a:t>事件，通过事件的类型会知道操作是否成功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zh-CN" altLang="en-US" dirty="0"/>
              <a:t>使用“请求”机制：操作对象会接收到</a:t>
            </a:r>
            <a:r>
              <a:rPr lang="en-US" altLang="zh-CN" dirty="0"/>
              <a:t>DOM</a:t>
            </a:r>
            <a:r>
              <a:rPr lang="zh-CN" altLang="en-US" dirty="0"/>
              <a:t>的</a:t>
            </a:r>
            <a:r>
              <a:rPr lang="en-US" altLang="zh-CN" dirty="0"/>
              <a:t>success</a:t>
            </a:r>
            <a:r>
              <a:rPr lang="zh-CN" altLang="en-US" dirty="0"/>
              <a:t>和</a:t>
            </a:r>
            <a:r>
              <a:rPr lang="en-US" altLang="zh-CN" dirty="0"/>
              <a:t>failure</a:t>
            </a:r>
            <a:r>
              <a:rPr lang="zh-CN" altLang="en-US" dirty="0"/>
              <a:t>事件，它也有相应的</a:t>
            </a:r>
            <a:r>
              <a:rPr lang="en-US" altLang="zh-CN" dirty="0" err="1"/>
              <a:t>onsuccess</a:t>
            </a:r>
            <a:r>
              <a:rPr lang="zh-CN" altLang="en-US" dirty="0"/>
              <a:t>和</a:t>
            </a:r>
            <a:r>
              <a:rPr lang="en-US" altLang="zh-CN" dirty="0" err="1"/>
              <a:t>onerror</a:t>
            </a:r>
            <a:r>
              <a:rPr lang="zh-CN" altLang="en-US" dirty="0"/>
              <a:t>的属性；对象还有</a:t>
            </a:r>
            <a:r>
              <a:rPr lang="en-US" altLang="zh-CN" dirty="0" err="1"/>
              <a:t>readyState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r>
              <a:rPr lang="zh-CN" altLang="en-US" dirty="0"/>
              <a:t>和</a:t>
            </a:r>
            <a:r>
              <a:rPr lang="en-US" altLang="zh-CN" dirty="0" err="1"/>
              <a:t>errorCode</a:t>
            </a:r>
            <a:r>
              <a:rPr lang="zh-CN" altLang="en-US" dirty="0"/>
              <a:t>属性来查看当前“请求”的状态，而</a:t>
            </a:r>
            <a:r>
              <a:rPr lang="en-US" altLang="zh-CN" dirty="0"/>
              <a:t>result</a:t>
            </a:r>
            <a:r>
              <a:rPr lang="zh-CN" altLang="en-US" dirty="0"/>
              <a:t>属性则根据不同的“请求”返回不同的结果。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矩形 1"/>
          <p:cNvSpPr/>
          <p:nvPr/>
        </p:nvSpPr>
        <p:spPr>
          <a:xfrm>
            <a:off x="400050" y="658813"/>
            <a:ext cx="83484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DOM</a:t>
            </a:r>
            <a:r>
              <a:rPr lang="zh-CN" altLang="en-US" dirty="0"/>
              <a:t>事件机制来处理“请求”的结果：</a:t>
            </a:r>
            <a:r>
              <a:rPr lang="en-US" altLang="zh-CN" dirty="0"/>
              <a:t>DOM</a:t>
            </a:r>
            <a:r>
              <a:rPr lang="zh-CN" altLang="en-US" dirty="0"/>
              <a:t>事件的</a:t>
            </a:r>
            <a:r>
              <a:rPr lang="en-US" altLang="zh-CN" dirty="0"/>
              <a:t>type</a:t>
            </a:r>
            <a:r>
              <a:rPr lang="zh-CN" altLang="en-US" dirty="0"/>
              <a:t>属性提示操作是否成功，</a:t>
            </a:r>
            <a:r>
              <a:rPr lang="en-US" altLang="zh-CN" dirty="0"/>
              <a:t>target</a:t>
            </a:r>
            <a:r>
              <a:rPr lang="zh-CN" altLang="en-US" dirty="0"/>
              <a:t>属性指向发生“请求”的对象（大多数情况下是</a:t>
            </a:r>
            <a:r>
              <a:rPr lang="en-US" altLang="zh-CN" dirty="0" err="1"/>
              <a:t>IDBRequest</a:t>
            </a:r>
            <a:r>
              <a:rPr lang="zh-CN" altLang="en-US" dirty="0"/>
              <a:t>对象）。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/>
              <a:t>IndexedDB</a:t>
            </a:r>
            <a:r>
              <a:rPr lang="zh-CN" altLang="en-US" dirty="0"/>
              <a:t>工作基本流程：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创建一个交互操作对象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发送操作“请求”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通过监听</a:t>
            </a:r>
            <a:r>
              <a:rPr lang="en-US" altLang="zh-CN" dirty="0"/>
              <a:t>DOM</a:t>
            </a:r>
            <a:r>
              <a:rPr lang="zh-CN" altLang="en-US" dirty="0"/>
              <a:t>事件等待操作完成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处理“请求”结果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26484D7D-6692-C34E-BB3E-0FF6D92D0495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7826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7827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6049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第七章、离线存储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77155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15.</a:t>
            </a:r>
            <a:r>
              <a:rPr kumimoji="1" lang="zh-CN" altLang="en-US" dirty="0"/>
              <a:t>操作流程见代码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78850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86B00111-41BA-9547-8B01-9A0B7B91B6AB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69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78851" name="组合 5"/>
          <p:cNvGrpSpPr/>
          <p:nvPr/>
        </p:nvGrpSpPr>
        <p:grpSpPr bwMode="auto">
          <a:xfrm>
            <a:off x="414338" y="609600"/>
            <a:ext cx="8210550" cy="3689350"/>
            <a:chOff x="653" y="960"/>
            <a:chExt cx="12930" cy="5809"/>
          </a:xfrm>
        </p:grpSpPr>
        <p:sp>
          <p:nvSpPr>
            <p:cNvPr id="78852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53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78854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55" name="Text Box 27"/>
            <p:cNvSpPr txBox="1">
              <a:spLocks noChangeArrowheads="1"/>
            </p:cNvSpPr>
            <p:nvPr/>
          </p:nvSpPr>
          <p:spPr bwMode="auto">
            <a:xfrm>
              <a:off x="1234" y="1536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78856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57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78858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59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78860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61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63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65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2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67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4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69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7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8871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9289495-997D-5B43-8190-885FFF5B8624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602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3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430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第一章：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5604" name="文本框 1"/>
          <p:cNvSpPr txBox="1">
            <a:spLocks noChangeArrowheads="1"/>
          </p:cNvSpPr>
          <p:nvPr/>
        </p:nvSpPr>
        <p:spPr bwMode="auto">
          <a:xfrm>
            <a:off x="400050" y="684213"/>
            <a:ext cx="2286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4.html5</a:t>
            </a:r>
            <a:r>
              <a:rPr lang="zh-CN" altLang="en-US"/>
              <a:t>新特性</a:t>
            </a:r>
          </a:p>
        </p:txBody>
      </p:sp>
      <p:sp>
        <p:nvSpPr>
          <p:cNvPr id="25605" name="文本框 2"/>
          <p:cNvSpPr txBox="1">
            <a:spLocks noChangeArrowheads="1"/>
          </p:cNvSpPr>
          <p:nvPr/>
        </p:nvSpPr>
        <p:spPr bwMode="auto">
          <a:xfrm>
            <a:off x="628650" y="1431925"/>
            <a:ext cx="31448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语义标签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增强型</a:t>
            </a:r>
            <a:r>
              <a:rPr lang="en-US" altLang="zh-CN" dirty="0"/>
              <a:t>form</a:t>
            </a:r>
            <a:r>
              <a:rPr lang="zh-CN" altLang="en-US" dirty="0"/>
              <a:t>表单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多媒体标签 </a:t>
            </a:r>
            <a:r>
              <a:rPr lang="en-US" altLang="zh-CN" dirty="0"/>
              <a:t>video &amp; audio</a:t>
            </a:r>
            <a:endParaRPr lang="zh-CN" altLang="en-US" dirty="0"/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媒体查询 响应式布局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en-US" altLang="zh-CN" dirty="0"/>
              <a:t>drag &amp; drop </a:t>
            </a:r>
            <a:r>
              <a:rPr lang="zh-CN" altLang="en-US" dirty="0"/>
              <a:t>拖动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离线存储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en-US" altLang="zh-CN" dirty="0"/>
              <a:t>canvas</a:t>
            </a:r>
            <a:r>
              <a:rPr lang="zh-CN" altLang="en-US" dirty="0"/>
              <a:t>画布标签</a:t>
            </a:r>
          </a:p>
          <a:p>
            <a:pPr eaLnBrk="0" hangingPunct="0">
              <a:buFont typeface="Wingdings" panose="05000000000000000000" pitchFamily="2" charset="2"/>
              <a:buChar char="n"/>
            </a:pPr>
            <a:r>
              <a:rPr lang="zh-CN" altLang="en-US" dirty="0"/>
              <a:t>地理定位</a:t>
            </a:r>
            <a:r>
              <a:rPr lang="en-US" altLang="zh-CN" dirty="0"/>
              <a:t>API</a:t>
            </a:r>
          </a:p>
        </p:txBody>
      </p:sp>
      <p:grpSp>
        <p:nvGrpSpPr>
          <p:cNvPr id="25606" name="组合 13"/>
          <p:cNvGrpSpPr/>
          <p:nvPr/>
        </p:nvGrpSpPr>
        <p:grpSpPr bwMode="auto">
          <a:xfrm>
            <a:off x="3857625" y="1187450"/>
            <a:ext cx="4341813" cy="2530475"/>
            <a:chOff x="5072" y="1689"/>
            <a:chExt cx="7872" cy="4174"/>
          </a:xfrm>
        </p:grpSpPr>
        <p:pic>
          <p:nvPicPr>
            <p:cNvPr id="2560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" y="1689"/>
              <a:ext cx="3266" cy="4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 rot="983002">
              <a:off x="5884" y="1880"/>
              <a:ext cx="2100" cy="4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</a:rPr>
                <a:t>结构化标签</a:t>
              </a:r>
              <a:endParaRPr lang="zh-CN" altLang="en-US" sz="1200" b="1" cap="all" noProof="1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C0000"/>
                </a:solidFill>
                <a:effectLst>
                  <a:reflection blurRad="12700" stA="28000" endPos="45000" dist="1000" dir="5400000" sy="-100000" algn="bl" rotWithShape="0"/>
                </a:effectLst>
              </a:endParaRPr>
            </a:p>
          </p:txBody>
        </p:sp>
        <p:sp>
          <p:nvSpPr>
            <p:cNvPr id="8" name="矩形 7"/>
            <p:cNvSpPr/>
            <p:nvPr/>
          </p:nvSpPr>
          <p:spPr>
            <a:xfrm rot="20483001">
              <a:off x="10872" y="2019"/>
              <a:ext cx="1577" cy="4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离线存储</a:t>
              </a:r>
              <a:endParaRPr lang="zh-CN" altLang="en-US" sz="1200" b="1" cap="all" noProof="1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C0000"/>
                </a:solidFill>
                <a:effectLst>
                  <a:reflection blurRad="12700" stA="28000" endPos="45000" dist="1000" dir="5400000" sy="-100000" algn="bl" rotWithShape="0"/>
                </a:effectLst>
                <a:cs typeface="+mn-ea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20483001">
              <a:off x="10857" y="3090"/>
              <a:ext cx="2002" cy="4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en-US" altLang="zh-CN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canvas</a:t>
              </a:r>
              <a:r>
                <a: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标签</a:t>
              </a:r>
              <a:endParaRPr lang="zh-CN" altLang="en-US" sz="1200" b="1" cap="all" noProof="1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C0000"/>
                </a:solidFill>
                <a:effectLst>
                  <a:reflection blurRad="12700" stA="28000" endPos="45000" dist="1000" dir="5400000" sy="-100000" algn="bl" rotWithShape="0"/>
                </a:effectLst>
                <a:cs typeface="+mn-ea"/>
                <a:sym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rot="1703001">
              <a:off x="11087" y="3984"/>
              <a:ext cx="1406" cy="4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拖动</a:t>
              </a:r>
              <a:endParaRPr lang="zh-CN" altLang="en-US" sz="1200" b="1" cap="all" noProof="1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C0000"/>
                </a:solidFill>
                <a:effectLst>
                  <a:reflection blurRad="12700" stA="28000" endPos="45000" dist="1000" dir="5400000" sy="-100000" algn="bl" rotWithShape="0"/>
                </a:effectLst>
                <a:cs typeface="+mn-ea"/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rot="1823001">
              <a:off x="10800" y="5023"/>
              <a:ext cx="2144" cy="4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地理定位</a:t>
              </a:r>
              <a:r>
                <a:rPr lang="en-US" altLang="zh-CN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ea typeface="宋体" panose="02010600030101010101" pitchFamily="2" charset="-122"/>
                  <a:cs typeface="+mn-ea"/>
                  <a:sym typeface="+mn-ea"/>
                </a:rPr>
                <a:t>API</a:t>
              </a:r>
              <a:endParaRPr lang="en-US" altLang="zh-CN" sz="1200" b="1" cap="all" noProof="1">
                <a:ln w="9000" cmpd="sng">
                  <a:solidFill>
                    <a:srgbClr val="C00000"/>
                  </a:solidFill>
                  <a:prstDash val="solid"/>
                </a:ln>
                <a:solidFill>
                  <a:srgbClr val="CC0000"/>
                </a:solidFill>
                <a:effectLst>
                  <a:reflection blurRad="12700" stA="28000" endPos="45000" dist="1000" dir="5400000" sy="-100000" algn="bl" rotWithShape="0"/>
                </a:effectLst>
                <a:cs typeface="+mn-ea"/>
                <a:sym typeface="+mn-ea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072" y="2773"/>
              <a:ext cx="2778" cy="2775"/>
              <a:chOff x="5072" y="2773"/>
              <a:chExt cx="2778" cy="2775"/>
            </a:xfrm>
          </p:grpSpPr>
          <p:sp>
            <p:nvSpPr>
              <p:cNvPr id="4" name="矩形 3"/>
              <p:cNvSpPr/>
              <p:nvPr/>
            </p:nvSpPr>
            <p:spPr>
              <a:xfrm rot="443001">
                <a:off x="5072" y="2773"/>
                <a:ext cx="2769" cy="73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b="1" cap="all" noProof="1">
                    <a:ln w="9000" cmpd="sng">
                      <a:solidFill>
                        <a:srgbClr val="C00000"/>
                      </a:solidFill>
                      <a:prstDash val="solid"/>
                    </a:ln>
                    <a:solidFill>
                      <a:srgbClr val="CC0000"/>
                    </a:solidFill>
                    <a:effectLst>
                      <a:reflection blurRad="12700" stA="28000" endPos="45000" dist="1000" dir="5400000" sy="-100000" algn="bl" rotWithShape="0"/>
                    </a:effectLst>
                    <a:ea typeface="宋体" panose="02010600030101010101" pitchFamily="2" charset="-122"/>
                    <a:cs typeface="+mn-ea"/>
                  </a:rPr>
                  <a:t>增强型form表单</a:t>
                </a:r>
                <a:endPara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cs typeface="+mn-ea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 rot="20483001">
                <a:off x="6034" y="5139"/>
                <a:ext cx="1670" cy="40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b="1" cap="all" noProof="1">
                    <a:ln w="9000" cmpd="sng">
                      <a:solidFill>
                        <a:srgbClr val="C00000"/>
                      </a:solidFill>
                      <a:prstDash val="solid"/>
                    </a:ln>
                    <a:solidFill>
                      <a:srgbClr val="CC0000"/>
                    </a:solidFill>
                    <a:effectLst>
                      <a:reflection blurRad="12700" stA="28000" endPos="45000" dist="1000" dir="5400000" sy="-100000" algn="bl" rotWithShape="0"/>
                    </a:effectLst>
                    <a:ea typeface="宋体" panose="02010600030101010101" pitchFamily="2" charset="-122"/>
                    <a:cs typeface="+mn-ea"/>
                  </a:rPr>
                  <a:t>媒体查询</a:t>
                </a:r>
                <a:endParaRPr lang="zh-CN" altLang="en-US" sz="12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  <a:cs typeface="+mn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 rot="21083001">
                <a:off x="5545" y="3991"/>
                <a:ext cx="2305" cy="45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b="1" cap="all" noProof="1">
                    <a:ln w="9000" cmpd="sng">
                      <a:solidFill>
                        <a:srgbClr val="C00000"/>
                      </a:solidFill>
                      <a:prstDash val="solid"/>
                    </a:ln>
                    <a:solidFill>
                      <a:srgbClr val="CC0000"/>
                    </a:solidFill>
                    <a:effectLst>
                      <a:reflection blurRad="12700" stA="28000" endPos="45000" dist="1000" dir="5400000" sy="-100000" algn="bl" rotWithShape="0"/>
                    </a:effectLst>
                    <a:ea typeface="宋体" panose="02010600030101010101" pitchFamily="2" charset="-122"/>
                    <a:cs typeface="+mn-ea"/>
                  </a:rPr>
                  <a:t>Video&amp;Audio</a:t>
                </a:r>
                <a:endParaRPr lang="en-US" altLang="zh-CN" sz="2800" b="1" cap="all" noProof="1">
                  <a:ln w="9000" cmpd="sng">
                    <a:solidFill>
                      <a:srgbClr val="C00000"/>
                    </a:solidFill>
                    <a:prstDash val="solid"/>
                  </a:ln>
                  <a:solidFill>
                    <a:srgbClr val="CC0000"/>
                  </a:solidFill>
                  <a:effectLst>
                    <a:reflection blurRad="12700" stA="28000" endPos="45000" dist="1000" dir="5400000" sy="-100000" algn="bl" rotWithShape="0"/>
                  </a:effectLst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330" y="1275715"/>
            <a:ext cx="4625975" cy="259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6693" y="649288"/>
            <a:ext cx="186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1.&lt;</a:t>
            </a:r>
            <a:r>
              <a:rPr kumimoji="1" lang="en-US" altLang="zh-CN" dirty="0" err="1"/>
              <a:t>canvans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549250" y="1083129"/>
            <a:ext cx="7983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4989" y="1028145"/>
            <a:ext cx="7975443" cy="2148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&lt;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canvans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&gt;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是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html5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出现的新标签，像所有的</a:t>
            </a:r>
            <a:r>
              <a:rPr lang="en-US" altLang="zh-CN" dirty="0" err="1">
                <a:solidFill>
                  <a:srgbClr val="000000"/>
                </a:solidFill>
                <a:latin typeface="宋体" panose="02010600030101010101" pitchFamily="2" charset="-122"/>
              </a:rPr>
              <a:t>dom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对象一样它有自己本身的属性、方法和事件。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canvas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只是一个画布，需要利用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JavaScript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才能绘制图形。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能够在画布中绘制图形、文字、图片等内容。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IE9+, Firefox, Opera, Chrome 以及 Safari 均支持 &lt;canvas&gt; 标签。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60" y="3177015"/>
            <a:ext cx="48768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360" y="699770"/>
            <a:ext cx="4554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绘图的首要工作</a:t>
            </a:r>
            <a:r>
              <a:rPr kumimoji="1" lang="en-US" altLang="zh-CN" dirty="0"/>
              <a:t>——</a:t>
            </a:r>
            <a:r>
              <a:rPr kumimoji="1" lang="zh-CN" altLang="zh-CN" dirty="0"/>
              <a:t>获取绘图上下文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44" y="1131590"/>
            <a:ext cx="7062083" cy="326753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99542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绘制一条直线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11622"/>
            <a:ext cx="5184988" cy="21488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572" y="1635646"/>
            <a:ext cx="1715844" cy="170765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9954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绘制一个矩形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4" y="1333374"/>
            <a:ext cx="3928988" cy="250532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201705"/>
            <a:ext cx="2681436" cy="264375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59896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给矩形填充颜色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5" y="1029041"/>
            <a:ext cx="4104456" cy="33641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343" y="1029228"/>
            <a:ext cx="3257972" cy="3219822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39552" y="639763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5.</a:t>
            </a:r>
            <a:r>
              <a:rPr kumimoji="1" lang="zh-CN" altLang="en-US" dirty="0"/>
              <a:t>矩形的快速绘制函数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75618" y="1609710"/>
          <a:ext cx="7992888" cy="186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481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rect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创建矩形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fillRect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绘制</a:t>
                      </a:r>
                      <a:r>
                        <a:rPr lang="en-US" altLang="zh-CN" dirty="0">
                          <a:effectLst/>
                        </a:rPr>
                        <a:t>"</a:t>
                      </a:r>
                      <a:r>
                        <a:rPr lang="zh-CN" altLang="en-US" dirty="0">
                          <a:effectLst/>
                        </a:rPr>
                        <a:t>被填充</a:t>
                      </a:r>
                      <a:r>
                        <a:rPr lang="en-US" altLang="zh-CN" dirty="0">
                          <a:effectLst/>
                        </a:rPr>
                        <a:t>"</a:t>
                      </a:r>
                      <a:r>
                        <a:rPr lang="zh-CN" altLang="en-US" dirty="0">
                          <a:effectLst/>
                        </a:rPr>
                        <a:t>的矩形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strokeRect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绘制矩形（无填充）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clearRect()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在给定的矩形内清除指定的像素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719455"/>
            <a:ext cx="3314065" cy="3704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52625"/>
            <a:ext cx="3180715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78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377767" y="673547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6.beginPath()</a:t>
            </a: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与</a:t>
            </a:r>
            <a:r>
              <a:rPr lang="en-US" altLang="zh-CN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closePath</a:t>
            </a:r>
            <a:r>
              <a:rPr lang="en-US" altLang="zh-CN" b="1" dirty="0">
                <a:solidFill>
                  <a:srgbClr val="000000"/>
                </a:solidFill>
                <a:latin typeface="宋体" panose="02010600030101010101" pitchFamily="2" charset="-122"/>
              </a:rPr>
              <a:t>()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28814" y="1106826"/>
            <a:ext cx="8143686" cy="28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dirty="0" err="1"/>
              <a:t>beginPath</a:t>
            </a:r>
            <a:r>
              <a:rPr kumimoji="1" lang="en-US" altLang="zh-CN" dirty="0"/>
              <a:t>()</a:t>
            </a:r>
            <a:r>
              <a:rPr lang="zh-CN" altLang="en-US">
                <a:effectLst/>
                <a:sym typeface="+mn-ea"/>
              </a:rPr>
              <a:t>起始一条路径，或重置当前路径</a:t>
            </a:r>
            <a:endParaRPr kumimoji="1"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 err="1"/>
              <a:t>closePath</a:t>
            </a:r>
            <a:r>
              <a:rPr kumimoji="1" lang="en-US" altLang="zh-CN" dirty="0"/>
              <a:t>()</a:t>
            </a:r>
            <a:r>
              <a:rPr kumimoji="1" lang="zh-CN" altLang="en-US" dirty="0"/>
              <a:t>终止一个绘图路径，会主动补全一个未封闭的路径。</a:t>
            </a:r>
            <a:r>
              <a:rPr lang="zh-CN" altLang="en-US">
                <a:effectLst/>
                <a:sym typeface="+mn-ea"/>
              </a:rPr>
              <a:t>创建从当前点回到起始点的路径</a:t>
            </a:r>
            <a:endParaRPr kumimoji="1" lang="zh-CN" alt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 err="1"/>
              <a:t>beginPath</a:t>
            </a:r>
            <a:r>
              <a:rPr kumimoji="1" lang="en-US" altLang="zh-CN" dirty="0"/>
              <a:t>()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closePath</a:t>
            </a:r>
            <a:r>
              <a:rPr kumimoji="1" lang="en-US" altLang="zh-CN" dirty="0"/>
              <a:t>()</a:t>
            </a:r>
            <a:r>
              <a:rPr kumimoji="1" lang="zh-CN" altLang="en-US" dirty="0"/>
              <a:t>并不一定要求成对出现。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en-US" altLang="zh-CN" dirty="0"/>
              <a:t>fill()</a:t>
            </a:r>
            <a:r>
              <a:rPr kumimoji="1" lang="zh-CN" altLang="en-US" dirty="0"/>
              <a:t> 也会主动补全一个未封闭的路径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/>
              <a:t>没有开始于结束路径可能会导致两次绘制的图形链接在一起，不能分开等现象出现。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7"/>
          <p:cNvSpPr/>
          <p:nvPr/>
        </p:nvSpPr>
        <p:spPr>
          <a:xfrm>
            <a:off x="400050" y="339725"/>
            <a:ext cx="8172450" cy="269875"/>
          </a:xfrm>
          <a:prstGeom prst="chevron">
            <a:avLst>
              <a:gd name="adj" fmla="val 56078"/>
            </a:avLst>
          </a:prstGeom>
          <a:solidFill>
            <a:srgbClr val="A6A6A6"/>
          </a:solidFill>
          <a:ln w="9525">
            <a:noFill/>
          </a:ln>
        </p:spPr>
        <p:txBody>
          <a:bodyPr wrap="none" anchor="ctr"/>
          <a:lstStyle/>
          <a:p>
            <a:pPr lvl="0" algn="ctr" eaLnBrk="1" hangingPunct="1"/>
            <a:endParaRPr lang="zh-CN" altLang="en-US" dirty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5363" name="Text Box 21"/>
          <p:cNvSpPr txBox="1"/>
          <p:nvPr/>
        </p:nvSpPr>
        <p:spPr>
          <a:xfrm>
            <a:off x="711200" y="320675"/>
            <a:ext cx="1817370" cy="3194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15364" name="灯片编号占位符 2"/>
          <p:cNvSpPr txBox="1">
            <a:spLocks noGrp="1"/>
          </p:cNvSpPr>
          <p:nvPr>
            <p:ph type="sldNum" sz="quarter" idx="4"/>
          </p:nvPr>
        </p:nvSpPr>
        <p:spPr>
          <a:xfrm>
            <a:off x="8407400" y="4562475"/>
            <a:ext cx="433388" cy="312738"/>
          </a:xfrm>
          <a:noFill/>
          <a:ln>
            <a:noFill/>
          </a:ln>
        </p:spPr>
        <p:txBody>
          <a:bodyPr/>
          <a:lstStyle/>
          <a:p>
            <a:pPr algn="ctr" eaLnBrk="1" hangingPunct="1"/>
            <a:fld id="{9A0DB2DC-4C9A-4742-B13C-FB6460FD3503}" type="slidenum"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79</a:t>
            </a:fld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65" name="TextBox 1"/>
          <p:cNvSpPr txBox="1"/>
          <p:nvPr/>
        </p:nvSpPr>
        <p:spPr>
          <a:xfrm>
            <a:off x="468630" y="628650"/>
            <a:ext cx="51212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7.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利用</a:t>
            </a: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canvas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路径方法绘制一个七巧板</a:t>
            </a:r>
          </a:p>
        </p:txBody>
      </p:sp>
      <p:pic>
        <p:nvPicPr>
          <p:cNvPr id="15366" name="Picture 6" descr="E:\360data\重要数据\桌面\192.168.1.25_新建文件夹\七巧板\七巧板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93" y="1121410"/>
            <a:ext cx="3167062" cy="31734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130175"/>
            <a:ext cx="1687512" cy="382588"/>
          </a:xfrm>
        </p:spPr>
        <p:txBody>
          <a:bodyPr/>
          <a:lstStyle/>
          <a:p>
            <a:pPr eaLnBrk="1" hangingPunct="1"/>
            <a:r>
              <a:rPr lang="zh-CN" altLang="zh-CN"/>
              <a:t>课程目录</a:t>
            </a:r>
          </a:p>
        </p:txBody>
      </p:sp>
      <p:sp>
        <p:nvSpPr>
          <p:cNvPr id="26626" name="灯片编号占位符 2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98037C26-50D4-324C-8976-F97B42792F5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6627" name="组合 5"/>
          <p:cNvGrpSpPr/>
          <p:nvPr/>
        </p:nvGrpSpPr>
        <p:grpSpPr bwMode="auto">
          <a:xfrm>
            <a:off x="414338" y="609600"/>
            <a:ext cx="8210550" cy="3687763"/>
            <a:chOff x="653" y="960"/>
            <a:chExt cx="12930" cy="5808"/>
          </a:xfrm>
        </p:grpSpPr>
        <p:sp>
          <p:nvSpPr>
            <p:cNvPr id="26628" name="AutoShape 17"/>
            <p:cNvSpPr>
              <a:spLocks noChangeArrowheads="1"/>
            </p:cNvSpPr>
            <p:nvPr/>
          </p:nvSpPr>
          <p:spPr bwMode="auto">
            <a:xfrm>
              <a:off x="713" y="99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29" name="Text Box 21"/>
            <p:cNvSpPr txBox="1">
              <a:spLocks noChangeArrowheads="1"/>
            </p:cNvSpPr>
            <p:nvPr/>
          </p:nvSpPr>
          <p:spPr bwMode="auto">
            <a:xfrm>
              <a:off x="1203" y="960"/>
              <a:ext cx="2745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第一章：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html5</a:t>
              </a:r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26630" name="AutoShape 26"/>
            <p:cNvSpPr>
              <a:spLocks noChangeArrowheads="1"/>
            </p:cNvSpPr>
            <p:nvPr/>
          </p:nvSpPr>
          <p:spPr bwMode="auto">
            <a:xfrm>
              <a:off x="713" y="157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31" name="Text Box 27"/>
            <p:cNvSpPr txBox="1">
              <a:spLocks noChangeArrowheads="1"/>
            </p:cNvSpPr>
            <p:nvPr/>
          </p:nvSpPr>
          <p:spPr bwMode="auto">
            <a:xfrm>
              <a:off x="1218" y="1545"/>
              <a:ext cx="28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第二章：结构化标签</a:t>
              </a:r>
            </a:p>
          </p:txBody>
        </p:sp>
        <p:sp>
          <p:nvSpPr>
            <p:cNvPr id="26632" name="AutoShape 31"/>
            <p:cNvSpPr>
              <a:spLocks noChangeArrowheads="1"/>
            </p:cNvSpPr>
            <p:nvPr/>
          </p:nvSpPr>
          <p:spPr bwMode="auto">
            <a:xfrm>
              <a:off x="713" y="2130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33" name="Text Box 32"/>
            <p:cNvSpPr txBox="1">
              <a:spLocks noChangeArrowheads="1"/>
            </p:cNvSpPr>
            <p:nvPr/>
          </p:nvSpPr>
          <p:spPr bwMode="auto">
            <a:xfrm>
              <a:off x="1218" y="2100"/>
              <a:ext cx="336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第三章：增强型form表单</a:t>
              </a:r>
            </a:p>
          </p:txBody>
        </p:sp>
        <p:sp>
          <p:nvSpPr>
            <p:cNvPr id="26634" name="AutoShape 33"/>
            <p:cNvSpPr>
              <a:spLocks noChangeArrowheads="1"/>
            </p:cNvSpPr>
            <p:nvPr/>
          </p:nvSpPr>
          <p:spPr bwMode="auto">
            <a:xfrm>
              <a:off x="670" y="2667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35" name="Text Box 34"/>
            <p:cNvSpPr txBox="1">
              <a:spLocks noChangeArrowheads="1"/>
            </p:cNvSpPr>
            <p:nvPr/>
          </p:nvSpPr>
          <p:spPr bwMode="auto">
            <a:xfrm>
              <a:off x="1218" y="2665"/>
              <a:ext cx="420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第四章：媒体查询与响应式布局</a:t>
              </a:r>
            </a:p>
          </p:txBody>
        </p:sp>
        <p:sp>
          <p:nvSpPr>
            <p:cNvPr id="26636" name="AutoShape 35"/>
            <p:cNvSpPr>
              <a:spLocks noChangeArrowheads="1"/>
            </p:cNvSpPr>
            <p:nvPr/>
          </p:nvSpPr>
          <p:spPr bwMode="auto">
            <a:xfrm>
              <a:off x="713" y="3235"/>
              <a:ext cx="12870" cy="425"/>
            </a:xfrm>
            <a:prstGeom prst="chevron">
              <a:avLst>
                <a:gd name="adj" fmla="val 55658"/>
              </a:avLst>
            </a:pr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37" name="Text Box 36"/>
            <p:cNvSpPr txBox="1">
              <a:spLocks noChangeArrowheads="1"/>
            </p:cNvSpPr>
            <p:nvPr/>
          </p:nvSpPr>
          <p:spPr bwMode="auto">
            <a:xfrm>
              <a:off x="1218" y="3205"/>
              <a:ext cx="4351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第五章：多媒体标签video&amp;audio</a:t>
              </a:r>
            </a:p>
          </p:txBody>
        </p:sp>
        <p:sp>
          <p:nvSpPr>
            <p:cNvPr id="16397" name="AutoShape 35"/>
            <p:cNvSpPr>
              <a:spLocks noChangeArrowheads="1"/>
            </p:cNvSpPr>
            <p:nvPr/>
          </p:nvSpPr>
          <p:spPr bwMode="auto">
            <a:xfrm>
              <a:off x="705" y="4398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39" name="Text Box 36"/>
            <p:cNvSpPr txBox="1">
              <a:spLocks noChangeArrowheads="1"/>
            </p:cNvSpPr>
            <p:nvPr/>
          </p:nvSpPr>
          <p:spPr bwMode="auto">
            <a:xfrm>
              <a:off x="1210" y="4367"/>
              <a:ext cx="252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第七章：离线存储</a:t>
              </a:r>
            </a:p>
          </p:txBody>
        </p:sp>
        <p:sp>
          <p:nvSpPr>
            <p:cNvPr id="16401" name="AutoShape 35"/>
            <p:cNvSpPr>
              <a:spLocks noChangeArrowheads="1"/>
            </p:cNvSpPr>
            <p:nvPr/>
          </p:nvSpPr>
          <p:spPr bwMode="auto">
            <a:xfrm>
              <a:off x="705" y="3830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41" name="Text Box 36"/>
            <p:cNvSpPr txBox="1">
              <a:spLocks noChangeArrowheads="1"/>
            </p:cNvSpPr>
            <p:nvPr/>
          </p:nvSpPr>
          <p:spPr bwMode="auto">
            <a:xfrm>
              <a:off x="1210" y="3800"/>
              <a:ext cx="3618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第六章：拖放Drag 和 Drop</a:t>
              </a:r>
            </a:p>
          </p:txBody>
        </p:sp>
        <p:sp>
          <p:nvSpPr>
            <p:cNvPr id="18" name="AutoShape 35"/>
            <p:cNvSpPr>
              <a:spLocks noChangeArrowheads="1"/>
            </p:cNvSpPr>
            <p:nvPr/>
          </p:nvSpPr>
          <p:spPr bwMode="auto">
            <a:xfrm>
              <a:off x="705" y="4993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43" name="Text Box 36"/>
            <p:cNvSpPr txBox="1">
              <a:spLocks noChangeArrowheads="1"/>
            </p:cNvSpPr>
            <p:nvPr/>
          </p:nvSpPr>
          <p:spPr bwMode="auto">
            <a:xfrm>
              <a:off x="1210" y="4962"/>
              <a:ext cx="2856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第八章：canvas标签</a:t>
              </a:r>
            </a:p>
          </p:txBody>
        </p:sp>
        <p:sp>
          <p:nvSpPr>
            <p:cNvPr id="2" name="AutoShape 35"/>
            <p:cNvSpPr>
              <a:spLocks noChangeArrowheads="1"/>
            </p:cNvSpPr>
            <p:nvPr/>
          </p:nvSpPr>
          <p:spPr bwMode="auto">
            <a:xfrm>
              <a:off x="678" y="5643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45" name="Text Box 36"/>
            <p:cNvSpPr txBox="1">
              <a:spLocks noChangeArrowheads="1"/>
            </p:cNvSpPr>
            <p:nvPr/>
          </p:nvSpPr>
          <p:spPr bwMode="auto">
            <a:xfrm>
              <a:off x="1184" y="5614"/>
              <a:ext cx="256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第九章：SVG绘图</a:t>
              </a:r>
            </a:p>
          </p:txBody>
        </p:sp>
        <p:sp>
          <p:nvSpPr>
            <p:cNvPr id="4" name="AutoShape 35"/>
            <p:cNvSpPr>
              <a:spLocks noChangeArrowheads="1"/>
            </p:cNvSpPr>
            <p:nvPr/>
          </p:nvSpPr>
          <p:spPr bwMode="auto">
            <a:xfrm>
              <a:off x="653" y="6295"/>
              <a:ext cx="12870" cy="425"/>
            </a:xfrm>
            <a:prstGeom prst="chevron">
              <a:avLst>
                <a:gd name="adj" fmla="val 56078"/>
              </a:avLst>
            </a:prstGeom>
            <a:solidFill>
              <a:srgbClr val="A6A6A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647" name="Text Box 36"/>
            <p:cNvSpPr txBox="1">
              <a:spLocks noChangeArrowheads="1"/>
            </p:cNvSpPr>
            <p:nvPr/>
          </p:nvSpPr>
          <p:spPr bwMode="auto">
            <a:xfrm>
              <a:off x="1158" y="6266"/>
              <a:ext cx="2980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</a:rPr>
                <a:t>第十章：地理定位API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7162" y="639763"/>
            <a:ext cx="259228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8.</a:t>
            </a:r>
            <a:r>
              <a:rPr kumimoji="1" lang="zh-CN" altLang="en-US" dirty="0"/>
              <a:t>圆弧的绘制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9" y="1347614"/>
            <a:ext cx="5595094" cy="21901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602" y="1084782"/>
            <a:ext cx="2722374" cy="271576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53" y="639980"/>
            <a:ext cx="5248374" cy="37326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30018"/>
              </p:ext>
            </p:extLst>
          </p:nvPr>
        </p:nvGraphicFramePr>
        <p:xfrm>
          <a:off x="539552" y="1923678"/>
          <a:ext cx="79928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lineCap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设置或返回线条的结束端点样式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lineJoin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设置或返回两条线相交时，所创建的拐角类型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lineWidth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设置或返回当前的线条宽度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miterLimit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设置或返回最大斜接长度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00050" y="72772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9.</a:t>
            </a:r>
            <a:r>
              <a:rPr kumimoji="1" lang="zh-CN" altLang="en-US" dirty="0"/>
              <a:t>直线的相应属性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00050" y="658813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10.</a:t>
            </a:r>
            <a:r>
              <a:rPr kumimoji="1" lang="zh-CN" altLang="en-US" dirty="0"/>
              <a:t>线冒</a:t>
            </a:r>
            <a:r>
              <a:rPr kumimoji="1" lang="en-US" altLang="zh-CN" dirty="0"/>
              <a:t>——</a:t>
            </a:r>
            <a:r>
              <a:rPr kumimoji="1" lang="en-US" altLang="zh-CN" dirty="0" err="1"/>
              <a:t>lineCap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104" y="1416346"/>
            <a:ext cx="2664296" cy="23393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9552" y="1277372"/>
            <a:ext cx="417646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/>
              <a:t>butt:</a:t>
            </a:r>
            <a:r>
              <a:rPr kumimoji="1" lang="zh-CN" altLang="en-US" dirty="0"/>
              <a:t>默认属性，不为直线添加线冒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/>
              <a:t>round:</a:t>
            </a:r>
            <a:r>
              <a:rPr kumimoji="1" lang="zh-CN" altLang="en-US" dirty="0"/>
              <a:t>为直线添加圆形线冒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kumimoji="1" lang="en-US" altLang="zh-CN" dirty="0"/>
              <a:t>square:</a:t>
            </a:r>
            <a:r>
              <a:rPr kumimoji="1" lang="zh-CN" altLang="en-US" dirty="0"/>
              <a:t>为直线添加正方形线冒</a:t>
            </a:r>
          </a:p>
        </p:txBody>
      </p:sp>
    </p:spTree>
    <p:extLst>
      <p:ext uri="{BB962C8B-B14F-4D97-AF65-F5344CB8AC3E}">
        <p14:creationId xmlns:p14="http://schemas.microsoft.com/office/powerpoint/2010/main" val="15021788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00050" y="682014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11.lineJoin——</a:t>
            </a:r>
            <a:r>
              <a:rPr lang="zh-CN" altLang="en-US" dirty="0"/>
              <a:t>拐角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67259"/>
            <a:ext cx="4864100" cy="2082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904" y="964009"/>
            <a:ext cx="2730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9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85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1059582"/>
            <a:ext cx="3479800" cy="2844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9552" y="1140232"/>
            <a:ext cx="518006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333333"/>
                </a:solidFill>
                <a:latin typeface="Microsoft Yahei" charset="0"/>
              </a:rPr>
              <a:t>miterLimit</a:t>
            </a:r>
            <a:r>
              <a:rPr lang="en-US" altLang="zh-CN" dirty="0">
                <a:solidFill>
                  <a:srgbClr val="333333"/>
                </a:solidFill>
                <a:latin typeface="Microsoft Yahei" charset="0"/>
              </a:rPr>
              <a:t> </a:t>
            </a:r>
            <a:r>
              <a:rPr lang="zh-CN" altLang="en-US" dirty="0">
                <a:solidFill>
                  <a:srgbClr val="333333"/>
                </a:solidFill>
                <a:latin typeface="Microsoft Yahei" charset="0"/>
              </a:rPr>
              <a:t>属性设置或返回最大斜接长度。斜接长度指的是在两条线交汇处内角和外角之间的距离。</a:t>
            </a: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/>
              <a:t>只有当 </a:t>
            </a:r>
            <a:r>
              <a:rPr lang="en-US" altLang="zh-CN" dirty="0" err="1"/>
              <a:t>lineJoin</a:t>
            </a:r>
            <a:r>
              <a:rPr lang="en-US" altLang="zh-CN" dirty="0"/>
              <a:t> </a:t>
            </a:r>
            <a:r>
              <a:rPr lang="zh-CN" altLang="en-US" dirty="0"/>
              <a:t>属性为 </a:t>
            </a:r>
            <a:r>
              <a:rPr lang="en-US" altLang="zh-CN" dirty="0"/>
              <a:t>"miter" </a:t>
            </a:r>
            <a:r>
              <a:rPr lang="zh-CN" altLang="en-US" dirty="0"/>
              <a:t>时，</a:t>
            </a:r>
            <a:r>
              <a:rPr lang="en-US" altLang="zh-CN" dirty="0" err="1"/>
              <a:t>miterLimit</a:t>
            </a:r>
            <a:r>
              <a:rPr lang="en-US" altLang="zh-CN" dirty="0"/>
              <a:t> </a:t>
            </a:r>
            <a:r>
              <a:rPr lang="zh-CN" altLang="en-US" dirty="0"/>
              <a:t>才有效。</a:t>
            </a:r>
            <a:endParaRPr lang="zh-CN" altLang="en-US" dirty="0">
              <a:solidFill>
                <a:srgbClr val="333333"/>
              </a:solidFill>
              <a:latin typeface="Microsoft Yahei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/>
              <a:t>边角的角度越小，斜接长度就会越大。为了避免斜接长度</a:t>
            </a:r>
            <a:r>
              <a:rPr lang="zh-CN" altLang="en-US" i="1" dirty="0"/>
              <a:t>过长</a:t>
            </a:r>
            <a:r>
              <a:rPr lang="zh-CN" altLang="en-US" dirty="0"/>
              <a:t>，我们可以使用 </a:t>
            </a:r>
            <a:r>
              <a:rPr lang="en-US" altLang="zh-CN" dirty="0" err="1"/>
              <a:t>miterLimit</a:t>
            </a:r>
            <a:r>
              <a:rPr lang="en-US" altLang="zh-CN" dirty="0"/>
              <a:t> </a:t>
            </a:r>
            <a:r>
              <a:rPr lang="zh-CN" altLang="en-US" dirty="0"/>
              <a:t>属性。</a:t>
            </a: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/>
              <a:t>如果斜接长度超过 </a:t>
            </a:r>
            <a:r>
              <a:rPr lang="en-US" altLang="zh-CN" dirty="0" err="1"/>
              <a:t>miterLimit</a:t>
            </a:r>
            <a:r>
              <a:rPr lang="en-US" altLang="zh-CN" dirty="0"/>
              <a:t> </a:t>
            </a:r>
            <a:r>
              <a:rPr lang="zh-CN" altLang="en-US" dirty="0"/>
              <a:t>的值，边角会以 </a:t>
            </a:r>
            <a:r>
              <a:rPr lang="en-US" altLang="zh-CN" dirty="0" err="1"/>
              <a:t>lineJoin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“bevel” </a:t>
            </a:r>
            <a:r>
              <a:rPr lang="zh-CN" altLang="en-US" dirty="0"/>
              <a:t>类型来显示</a:t>
            </a:r>
          </a:p>
        </p:txBody>
      </p:sp>
      <p:sp>
        <p:nvSpPr>
          <p:cNvPr id="5" name="矩形 4"/>
          <p:cNvSpPr/>
          <p:nvPr/>
        </p:nvSpPr>
        <p:spPr>
          <a:xfrm>
            <a:off x="323528" y="690250"/>
            <a:ext cx="1704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333333"/>
                </a:solidFill>
                <a:latin typeface="Microsoft Yahei" charset="0"/>
              </a:rPr>
              <a:t>12.miterLimit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50619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86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51534"/>
              </p:ext>
            </p:extLst>
          </p:nvPr>
        </p:nvGraphicFramePr>
        <p:xfrm>
          <a:off x="489831" y="1563638"/>
          <a:ext cx="799288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8832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scale()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缩放当前绘图至更大或更小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rotate()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旋转当前绘图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translate()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重新映射画布上的 </a:t>
                      </a:r>
                      <a:r>
                        <a:rPr lang="en-US" altLang="zh-CN" dirty="0">
                          <a:effectLst/>
                        </a:rPr>
                        <a:t>(0,0) </a:t>
                      </a:r>
                      <a:r>
                        <a:rPr lang="zh-CN" altLang="en-US" dirty="0">
                          <a:effectLst/>
                        </a:rPr>
                        <a:t>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transform()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替换绘图的当前转换矩阵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setTransform()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将当前转换重置为单位矩阵。然后运行 </a:t>
                      </a:r>
                      <a:r>
                        <a:rPr lang="en-US" altLang="zh-CN" dirty="0">
                          <a:effectLst/>
                        </a:rPr>
                        <a:t>transform()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3528" y="663600"/>
            <a:ext cx="251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13.</a:t>
            </a:r>
            <a:r>
              <a:rPr kumimoji="1" lang="zh-CN" altLang="en-US" dirty="0"/>
              <a:t>转换操作</a:t>
            </a:r>
          </a:p>
        </p:txBody>
      </p:sp>
    </p:spTree>
    <p:extLst>
      <p:ext uri="{BB962C8B-B14F-4D97-AF65-F5344CB8AC3E}">
        <p14:creationId xmlns:p14="http://schemas.microsoft.com/office/powerpoint/2010/main" val="21036880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3" name="矩形 2"/>
          <p:cNvSpPr/>
          <p:nvPr/>
        </p:nvSpPr>
        <p:spPr>
          <a:xfrm>
            <a:off x="429559" y="658813"/>
            <a:ext cx="181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14.scale——</a:t>
            </a:r>
            <a:r>
              <a:rPr lang="zh-CN" altLang="en-US" dirty="0"/>
              <a:t>缩放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64" y="1491630"/>
            <a:ext cx="6337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63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3" name="矩形 2"/>
          <p:cNvSpPr/>
          <p:nvPr/>
        </p:nvSpPr>
        <p:spPr>
          <a:xfrm>
            <a:off x="429559" y="658813"/>
            <a:ext cx="1819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14.scale——</a:t>
            </a:r>
            <a:r>
              <a:rPr lang="zh-CN" altLang="en-US" dirty="0"/>
              <a:t>缩放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88" y="1164106"/>
            <a:ext cx="3856732" cy="2779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488" y="1204954"/>
            <a:ext cx="3670300" cy="2463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187" y="4223260"/>
            <a:ext cx="84045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Microsoft Yahei" charset="0"/>
              </a:rPr>
              <a:t>绘制一个矩形；放大到 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0"/>
              </a:rPr>
              <a:t>200%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0"/>
              </a:rPr>
              <a:t>，再次绘制矩形；放大到 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0"/>
              </a:rPr>
              <a:t>200%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0"/>
              </a:rPr>
              <a:t>，再次绘制矩形；放大到 </a:t>
            </a:r>
            <a:r>
              <a:rPr lang="en-US" altLang="zh-CN" sz="1200" dirty="0">
                <a:solidFill>
                  <a:srgbClr val="000000"/>
                </a:solidFill>
                <a:latin typeface="Microsoft Yahei" charset="0"/>
              </a:rPr>
              <a:t>200%</a:t>
            </a:r>
            <a:r>
              <a:rPr lang="zh-CN" altLang="en-US" sz="1200" dirty="0">
                <a:solidFill>
                  <a:srgbClr val="000000"/>
                </a:solidFill>
                <a:latin typeface="Microsoft Yahei" charset="0"/>
              </a:rPr>
              <a:t>，再次绘制矩形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3707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89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08434" y="658813"/>
            <a:ext cx="1925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15.rotate——</a:t>
            </a:r>
            <a:r>
              <a:rPr lang="zh-CN" altLang="en-US" dirty="0"/>
              <a:t>旋转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491630"/>
            <a:ext cx="65532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6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7769C99C-72A4-EA4D-AE53-65529A581907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8674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675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782763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第二章：语义化标签</a:t>
            </a:r>
          </a:p>
        </p:txBody>
      </p:sp>
      <p:pic>
        <p:nvPicPr>
          <p:cNvPr id="2867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8" y="1196975"/>
            <a:ext cx="3776662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196975"/>
            <a:ext cx="4064000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文本框 3"/>
          <p:cNvSpPr txBox="1">
            <a:spLocks noChangeArrowheads="1"/>
          </p:cNvSpPr>
          <p:nvPr/>
        </p:nvSpPr>
        <p:spPr bwMode="auto">
          <a:xfrm>
            <a:off x="1266825" y="3627438"/>
            <a:ext cx="182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div+css</a:t>
            </a:r>
            <a:r>
              <a:rPr lang="zh-CN" altLang="en-US"/>
              <a:t>布局方式</a:t>
            </a:r>
          </a:p>
        </p:txBody>
      </p:sp>
      <p:sp>
        <p:nvSpPr>
          <p:cNvPr id="28679" name="文本框 4"/>
          <p:cNvSpPr txBox="1">
            <a:spLocks noChangeArrowheads="1"/>
          </p:cNvSpPr>
          <p:nvPr/>
        </p:nvSpPr>
        <p:spPr bwMode="auto">
          <a:xfrm>
            <a:off x="6022975" y="3627438"/>
            <a:ext cx="182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en-US" altLang="zh-CN"/>
              <a:t>html</a:t>
            </a:r>
            <a:r>
              <a:rPr lang="zh-CN" altLang="en-US"/>
              <a:t>布局方式</a:t>
            </a:r>
          </a:p>
        </p:txBody>
      </p:sp>
      <p:sp>
        <p:nvSpPr>
          <p:cNvPr id="6" name="上弧形箭头 5"/>
          <p:cNvSpPr/>
          <p:nvPr/>
        </p:nvSpPr>
        <p:spPr>
          <a:xfrm>
            <a:off x="2743200" y="730250"/>
            <a:ext cx="3775075" cy="463550"/>
          </a:xfrm>
          <a:prstGeom prst="curved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>
              <a:solidFill>
                <a:schemeClr val="tx1"/>
              </a:solidFill>
            </a:endParaRPr>
          </a:p>
        </p:txBody>
      </p:sp>
      <p:sp>
        <p:nvSpPr>
          <p:cNvPr id="28681" name="文本框 6"/>
          <p:cNvSpPr txBox="1">
            <a:spLocks noChangeArrowheads="1"/>
          </p:cNvSpPr>
          <p:nvPr/>
        </p:nvSpPr>
        <p:spPr bwMode="auto">
          <a:xfrm>
            <a:off x="266700" y="4233863"/>
            <a:ext cx="8439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1200" dirty="0"/>
              <a:t>1、方便浏览器处理和识别，提升了网页的质量和语义。  2、减少了大量无意义的div标签，增强代码的可读性。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90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08434" y="658813"/>
            <a:ext cx="1925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15.rotate——</a:t>
            </a:r>
            <a:r>
              <a:rPr lang="zh-CN" altLang="en-US" dirty="0"/>
              <a:t>旋转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7614"/>
            <a:ext cx="4924152" cy="23565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156" y="1491630"/>
            <a:ext cx="1892300" cy="19431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1520" y="4134409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rgbClr val="333333"/>
                </a:solidFill>
                <a:latin typeface="Microsoft Yahei" charset="0"/>
              </a:rPr>
              <a:t>注意：</a:t>
            </a:r>
            <a:r>
              <a:rPr lang="zh-CN" altLang="en-US" sz="1400" dirty="0">
                <a:solidFill>
                  <a:srgbClr val="333333"/>
                </a:solidFill>
                <a:latin typeface="Microsoft Yahei" charset="0"/>
              </a:rPr>
              <a:t>旋转只会影响到旋转完成后的绘图。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31423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91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352715" y="671430"/>
            <a:ext cx="2176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16.translate——</a:t>
            </a:r>
            <a:r>
              <a:rPr lang="zh-CN" altLang="en-US" dirty="0"/>
              <a:t>平移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5" y="1347614"/>
            <a:ext cx="4610100" cy="1905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520" y="4155926"/>
            <a:ext cx="62355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333333"/>
                </a:solidFill>
                <a:latin typeface="Microsoft Yahei" charset="0"/>
              </a:rPr>
              <a:t>translate() </a:t>
            </a:r>
            <a:r>
              <a:rPr lang="zh-CN" altLang="en-US" sz="1200" dirty="0">
                <a:solidFill>
                  <a:srgbClr val="333333"/>
                </a:solidFill>
                <a:latin typeface="Microsoft Yahei" charset="0"/>
              </a:rPr>
              <a:t>方法重新映射画布上的 </a:t>
            </a:r>
            <a:r>
              <a:rPr lang="en-US" altLang="zh-CN" sz="1200" dirty="0">
                <a:solidFill>
                  <a:srgbClr val="333333"/>
                </a:solidFill>
                <a:latin typeface="Microsoft Yahei" charset="0"/>
              </a:rPr>
              <a:t>(0,0) </a:t>
            </a:r>
            <a:r>
              <a:rPr lang="zh-CN" altLang="en-US" sz="1200" dirty="0">
                <a:solidFill>
                  <a:srgbClr val="333333"/>
                </a:solidFill>
                <a:latin typeface="Microsoft Yahei" charset="0"/>
              </a:rPr>
              <a:t>位置。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69756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92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518810" y="658813"/>
            <a:ext cx="231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17.transform</a:t>
            </a:r>
            <a:r>
              <a:rPr lang="zh-CN" altLang="en-US" dirty="0"/>
              <a:t>矩阵变化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293" y="1635646"/>
            <a:ext cx="4442048" cy="28117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45066" y="1025473"/>
            <a:ext cx="3682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t</a:t>
            </a:r>
            <a:r>
              <a:rPr lang="mr-IN" altLang="zh-CN" sz="2400" b="1" dirty="0" err="1">
                <a:solidFill>
                  <a:srgbClr val="FF0000"/>
                </a:solidFill>
                <a:latin typeface="courier new" charset="0"/>
              </a:rPr>
              <a:t>ransform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(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a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b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c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d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e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,</a:t>
            </a:r>
            <a:r>
              <a:rPr lang="en-US" altLang="zh-CN" sz="2400" b="1" dirty="0">
                <a:solidFill>
                  <a:srgbClr val="FF0000"/>
                </a:solidFill>
                <a:latin typeface="courier new" charset="0"/>
              </a:rPr>
              <a:t>f</a:t>
            </a:r>
            <a:r>
              <a:rPr lang="mr-IN" altLang="zh-CN" sz="2400" b="1" dirty="0">
                <a:solidFill>
                  <a:srgbClr val="FF0000"/>
                </a:solidFill>
                <a:latin typeface="courier new" charset="0"/>
              </a:rPr>
              <a:t>);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624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93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3" name="矩形 2"/>
          <p:cNvSpPr/>
          <p:nvPr/>
        </p:nvSpPr>
        <p:spPr>
          <a:xfrm>
            <a:off x="456671" y="771550"/>
            <a:ext cx="78678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zh-CN" altLang="en-US" dirty="0">
                <a:solidFill>
                  <a:srgbClr val="333333"/>
                </a:solidFill>
                <a:latin typeface="Microsoft Yahei" charset="0"/>
              </a:rPr>
              <a:t>该变换只会影响 </a:t>
            </a:r>
            <a:r>
              <a:rPr lang="en-US" altLang="zh-CN" dirty="0">
                <a:solidFill>
                  <a:srgbClr val="333333"/>
                </a:solidFill>
                <a:latin typeface="Microsoft Yahei" charset="0"/>
              </a:rPr>
              <a:t>transform() </a:t>
            </a:r>
            <a:r>
              <a:rPr lang="zh-CN" altLang="en-US" dirty="0">
                <a:solidFill>
                  <a:srgbClr val="333333"/>
                </a:solidFill>
                <a:latin typeface="Microsoft Yahei" charset="0"/>
              </a:rPr>
              <a:t>方法调用之后的绘图。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/>
              <a:t>transform() </a:t>
            </a:r>
            <a:r>
              <a:rPr lang="zh-CN" altLang="en-US" dirty="0"/>
              <a:t>允许您缩放、旋转、移动并倾斜当前的环境。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zh-CN" dirty="0" err="1"/>
              <a:t>setTransform</a:t>
            </a:r>
            <a:r>
              <a:rPr lang="en-US" altLang="zh-CN" dirty="0"/>
              <a:t>() </a:t>
            </a:r>
            <a:r>
              <a:rPr lang="zh-CN" altLang="en-US" dirty="0"/>
              <a:t>方法把当前的变换矩阵重置为单位矩阵，然后以相同的参数运行 </a:t>
            </a:r>
            <a:r>
              <a:rPr lang="en-US" altLang="zh-CN" u="sng" dirty="0"/>
              <a:t>transform()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6259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94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61140"/>
              </p:ext>
            </p:extLst>
          </p:nvPr>
        </p:nvGraphicFramePr>
        <p:xfrm>
          <a:off x="579364" y="1707604"/>
          <a:ext cx="799288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9735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save()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保存当前环境的状态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restore()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返回之前保存过的路径状态和属性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23528" y="717471"/>
            <a:ext cx="27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18.</a:t>
            </a:r>
            <a:r>
              <a:rPr kumimoji="1" lang="zh-CN" altLang="en-US" dirty="0"/>
              <a:t>状态的保存于恢复</a:t>
            </a:r>
          </a:p>
        </p:txBody>
      </p:sp>
      <p:sp>
        <p:nvSpPr>
          <p:cNvPr id="3" name="矩形 2"/>
          <p:cNvSpPr/>
          <p:nvPr/>
        </p:nvSpPr>
        <p:spPr>
          <a:xfrm>
            <a:off x="323280" y="3417290"/>
            <a:ext cx="82489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save()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：调用该方法，会保存当前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context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的状态、属性（把他理解成游戏存档）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restore():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调用该方法就能恢复到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save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时候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context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的状态、属性（游戏回档）</a:t>
            </a:r>
          </a:p>
        </p:txBody>
      </p:sp>
    </p:spTree>
    <p:extLst>
      <p:ext uri="{BB962C8B-B14F-4D97-AF65-F5344CB8AC3E}">
        <p14:creationId xmlns:p14="http://schemas.microsoft.com/office/powerpoint/2010/main" val="21328852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AutoShape 17"/>
          <p:cNvSpPr/>
          <p:nvPr/>
        </p:nvSpPr>
        <p:spPr>
          <a:xfrm>
            <a:off x="400050" y="339725"/>
            <a:ext cx="8172450" cy="269875"/>
          </a:xfrm>
          <a:prstGeom prst="chevron">
            <a:avLst>
              <a:gd name="adj" fmla="val 56078"/>
            </a:avLst>
          </a:prstGeom>
          <a:solidFill>
            <a:srgbClr val="A6A6A6"/>
          </a:solidFill>
          <a:ln w="9525">
            <a:noFill/>
          </a:ln>
        </p:spPr>
        <p:txBody>
          <a:bodyPr wrap="none" anchor="ctr"/>
          <a:lstStyle/>
          <a:p>
            <a:pPr lvl="0" algn="ctr" eaLnBrk="1" hangingPunct="1"/>
            <a:endParaRPr lang="zh-CN" altLang="en-US" dirty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387" name="Text Box 21"/>
          <p:cNvSpPr txBox="1"/>
          <p:nvPr/>
        </p:nvSpPr>
        <p:spPr>
          <a:xfrm>
            <a:off x="711200" y="320675"/>
            <a:ext cx="1817370" cy="3194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16388" name="灯片编号占位符 2"/>
          <p:cNvSpPr txBox="1">
            <a:spLocks noGrp="1"/>
          </p:cNvSpPr>
          <p:nvPr>
            <p:ph type="sldNum" sz="quarter" idx="4"/>
          </p:nvPr>
        </p:nvSpPr>
        <p:spPr>
          <a:xfrm>
            <a:off x="8407400" y="4562475"/>
            <a:ext cx="433388" cy="312738"/>
          </a:xfrm>
          <a:noFill/>
          <a:ln>
            <a:noFill/>
          </a:ln>
        </p:spPr>
        <p:txBody>
          <a:bodyPr/>
          <a:lstStyle/>
          <a:p>
            <a:pPr algn="ctr" eaLnBrk="1" hangingPunct="1"/>
            <a:fld id="{9A0DB2DC-4C9A-4742-B13C-FB6460FD3503}" type="slidenum"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</a:t>
            </a:fld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389" name="Picture 2" descr="E:\360data\重要数据\桌面\五角星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987425"/>
            <a:ext cx="3689350" cy="3235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TextBox 1"/>
          <p:cNvSpPr txBox="1"/>
          <p:nvPr/>
        </p:nvSpPr>
        <p:spPr>
          <a:xfrm>
            <a:off x="323528" y="685613"/>
            <a:ext cx="3743647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19</a:t>
            </a: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利用以上知识绘制一个五角星</a:t>
            </a:r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AutoShape 17"/>
          <p:cNvSpPr/>
          <p:nvPr/>
        </p:nvSpPr>
        <p:spPr>
          <a:xfrm>
            <a:off x="400050" y="339725"/>
            <a:ext cx="8172450" cy="269875"/>
          </a:xfrm>
          <a:prstGeom prst="chevron">
            <a:avLst>
              <a:gd name="adj" fmla="val 56078"/>
            </a:avLst>
          </a:prstGeom>
          <a:solidFill>
            <a:srgbClr val="A6A6A6"/>
          </a:solidFill>
          <a:ln w="9525">
            <a:noFill/>
          </a:ln>
        </p:spPr>
        <p:txBody>
          <a:bodyPr wrap="none" anchor="ctr"/>
          <a:lstStyle/>
          <a:p>
            <a:pPr lvl="0" algn="ctr" eaLnBrk="1" hangingPunct="1"/>
            <a:endParaRPr lang="zh-CN" altLang="en-US" dirty="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411" name="Text Box 21"/>
          <p:cNvSpPr txBox="1"/>
          <p:nvPr/>
        </p:nvSpPr>
        <p:spPr>
          <a:xfrm>
            <a:off x="711200" y="320675"/>
            <a:ext cx="1817370" cy="3194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17412" name="灯片编号占位符 2"/>
          <p:cNvSpPr txBox="1">
            <a:spLocks noGrp="1"/>
          </p:cNvSpPr>
          <p:nvPr>
            <p:ph type="sldNum" sz="quarter" idx="4"/>
          </p:nvPr>
        </p:nvSpPr>
        <p:spPr>
          <a:xfrm>
            <a:off x="8407400" y="4562475"/>
            <a:ext cx="433388" cy="312738"/>
          </a:xfrm>
          <a:noFill/>
          <a:ln>
            <a:noFill/>
          </a:ln>
        </p:spPr>
        <p:txBody>
          <a:bodyPr/>
          <a:lstStyle/>
          <a:p>
            <a:pPr algn="ctr" eaLnBrk="1" hangingPunct="1"/>
            <a:fld id="{9A0DB2DC-4C9A-4742-B13C-FB6460FD3503}" type="slidenum"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96</a:t>
            </a:fld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413" name="Picture 2" descr="E:\360data\重要数据\桌面\192.168.1.25_新建文件夹\五角星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613" y="1347788"/>
            <a:ext cx="3489325" cy="2744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4" name="TextBox 1"/>
          <p:cNvSpPr txBox="1"/>
          <p:nvPr/>
        </p:nvSpPr>
        <p:spPr>
          <a:xfrm>
            <a:off x="399733" y="713423"/>
            <a:ext cx="215582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/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</a:rPr>
              <a:t>五角星的绘制原理</a:t>
            </a:r>
            <a:endParaRPr lang="en-US" altLang="zh-CN" dirty="0">
              <a:latin typeface="Calibri" panose="020F05020202040302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97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442362"/>
              </p:ext>
            </p:extLst>
          </p:nvPr>
        </p:nvGraphicFramePr>
        <p:xfrm>
          <a:off x="579612" y="1995686"/>
          <a:ext cx="79928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createLinearGradient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创建线性渐变（用在画布内容上）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</a:rPr>
                        <a:t>createRadialGradient</a:t>
                      </a:r>
                      <a:r>
                        <a:rPr lang="en-US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创建放射状</a:t>
                      </a:r>
                      <a:r>
                        <a:rPr lang="en-US" altLang="zh-CN" dirty="0">
                          <a:effectLst/>
                        </a:rPr>
                        <a:t>/</a:t>
                      </a:r>
                      <a:r>
                        <a:rPr lang="zh-CN" altLang="en-US" dirty="0">
                          <a:effectLst/>
                        </a:rPr>
                        <a:t>环形的渐变（用在画布内容上）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addColorStop()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规定渐变对象中的颜色和停止位置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376775" y="709220"/>
            <a:ext cx="177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20</a:t>
            </a:r>
            <a:r>
              <a:rPr kumimoji="1" lang="zh-CN" altLang="en-US" dirty="0"/>
              <a:t>渐变色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98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45281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sp>
        <p:nvSpPr>
          <p:cNvPr id="2" name="矩形 1"/>
          <p:cNvSpPr/>
          <p:nvPr/>
        </p:nvSpPr>
        <p:spPr>
          <a:xfrm>
            <a:off x="400050" y="1923678"/>
            <a:ext cx="31683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xstart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渐变开始点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ystart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渐变开始点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xEnd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渐变结束点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err="1">
                <a:solidFill>
                  <a:srgbClr val="000000"/>
                </a:solidFill>
                <a:latin typeface="宋体" charset="0"/>
              </a:rPr>
              <a:t>yEnd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渐变结束点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坐标</a:t>
            </a: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offset: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设定的颜色离渐变结束点的偏移量</a:t>
            </a: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(0~1)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solidFill>
                  <a:srgbClr val="000000"/>
                </a:solidFill>
                <a:latin typeface="宋体" charset="0"/>
              </a:rPr>
              <a:t>color: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绘制时要使用的颜色</a:t>
            </a:r>
          </a:p>
        </p:txBody>
      </p:sp>
      <p:sp>
        <p:nvSpPr>
          <p:cNvPr id="3" name="矩形 2"/>
          <p:cNvSpPr/>
          <p:nvPr/>
        </p:nvSpPr>
        <p:spPr>
          <a:xfrm>
            <a:off x="400050" y="652199"/>
            <a:ext cx="83296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线性渐变</a:t>
            </a:r>
            <a:r>
              <a:rPr lang="zh-CN" altLang="en-US" dirty="0">
                <a:solidFill>
                  <a:srgbClr val="000000"/>
                </a:solidFill>
                <a:latin typeface="宋体" charset="0"/>
              </a:rPr>
              <a:t>：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var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lg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= 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context.createLinearGradient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xStart,yStart,xEnd,yEnd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zh-CN" altLang="en-US" b="1" dirty="0">
              <a:solidFill>
                <a:srgbClr val="000000"/>
              </a:solidFill>
              <a:latin typeface="宋体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0000"/>
                </a:solidFill>
                <a:latin typeface="宋体" charset="0"/>
              </a:rPr>
              <a:t>线性渐变颜色：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lg.addColorStop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宋体" charset="0"/>
              </a:rPr>
              <a:t>offset,color</a:t>
            </a:r>
            <a:r>
              <a:rPr lang="en-US" altLang="zh-CN" b="1" dirty="0">
                <a:solidFill>
                  <a:srgbClr val="000000"/>
                </a:solidFill>
                <a:latin typeface="宋体" charset="0"/>
              </a:rPr>
              <a:t>)</a:t>
            </a:r>
            <a:endParaRPr lang="zh-CN" altLang="en-US" dirty="0">
              <a:solidFill>
                <a:srgbClr val="000000"/>
              </a:solidFill>
              <a:latin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589" y="1597631"/>
            <a:ext cx="5069943" cy="270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6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编号占位符 1"/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fld id="{A19E04CE-DF4E-0240-87DF-744310C7F7A3}" type="slidenum">
              <a:rPr lang="en-US" altLang="zh-CN">
                <a:solidFill>
                  <a:schemeClr val="bg1"/>
                </a:solidFill>
                <a:latin typeface="Arial" panose="020B0604020202020204" pitchFamily="34" charset="0"/>
              </a:rPr>
              <a:t>99</a:t>
            </a:fld>
            <a:endParaRPr lang="en-US" altLang="zh-CN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80899" name="AutoShape 17"/>
          <p:cNvSpPr>
            <a:spLocks noChangeArrowheads="1"/>
          </p:cNvSpPr>
          <p:nvPr/>
        </p:nvSpPr>
        <p:spPr bwMode="auto">
          <a:xfrm>
            <a:off x="400050" y="339725"/>
            <a:ext cx="8172450" cy="269875"/>
          </a:xfrm>
          <a:prstGeom prst="chevron">
            <a:avLst>
              <a:gd name="adj" fmla="val 55237"/>
            </a:avLst>
          </a:prstGeom>
          <a:solidFill>
            <a:srgbClr val="A6A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900" name="Text Box 21"/>
          <p:cNvSpPr txBox="1">
            <a:spLocks noChangeArrowheads="1"/>
          </p:cNvSpPr>
          <p:nvPr/>
        </p:nvSpPr>
        <p:spPr bwMode="auto">
          <a:xfrm>
            <a:off x="711200" y="320675"/>
            <a:ext cx="1817688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第八章、canvas标签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9" y="1047647"/>
            <a:ext cx="5249912" cy="31672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713" y="1075701"/>
            <a:ext cx="2880320" cy="300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600"/>
      </p:ext>
    </p:extLst>
  </p:cSld>
  <p:clrMapOvr>
    <a:masterClrMapping/>
  </p:clrMapOvr>
</p:sld>
</file>

<file path=ppt/theme/theme1.xml><?xml version="1.0" encoding="utf-8"?>
<a:theme xmlns:a="http://schemas.openxmlformats.org/drawingml/2006/main" name="PPT模板2102-宽屏">
  <a:themeElements>
    <a:clrScheme name="PPT模板2102-宽屏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PPT模板2102-宽屏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模板2102-宽屏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html5</Template>
  <TotalTime>1507</TotalTime>
  <Words>5692</Words>
  <Application>Microsoft Office PowerPoint</Application>
  <PresentationFormat>全屏显示(16:9)</PresentationFormat>
  <Paragraphs>712</Paragraphs>
  <Slides>110</Slides>
  <Notes>10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110</vt:i4>
      </vt:variant>
    </vt:vector>
  </HeadingPairs>
  <TitlesOfParts>
    <vt:vector size="112" baseType="lpstr">
      <vt:lpstr>PPT模板2102-宽屏</vt:lpstr>
      <vt:lpstr>自定义设计方案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课程目录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ffedujsj011</cp:lastModifiedBy>
  <cp:revision>108</cp:revision>
  <dcterms:created xsi:type="dcterms:W3CDTF">2016-11-24T15:55:00Z</dcterms:created>
  <dcterms:modified xsi:type="dcterms:W3CDTF">2017-09-13T03:42:56Z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